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7556500" cy="10693400"/>
  <p:notesSz cx="7556500" cy="106934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49"/>
    <p:restoredTop sz="94680"/>
  </p:normalViewPr>
  <p:slideViewPr>
    <p:cSldViewPr>
      <p:cViewPr>
        <p:scale>
          <a:sx n="118" d="100"/>
          <a:sy n="118" d="100"/>
        </p:scale>
        <p:origin x="-2328" y="312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1/20/2023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1/20/2023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1/20/2023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1/20/2023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1/20/2023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15201" y="1115898"/>
            <a:ext cx="7344409" cy="346710"/>
          </a:xfrm>
          <a:custGeom>
            <a:avLst/>
            <a:gdLst/>
            <a:ahLst/>
            <a:cxnLst/>
            <a:rect l="l" t="t" r="r" b="b"/>
            <a:pathLst>
              <a:path w="7344409" h="346709">
                <a:moveTo>
                  <a:pt x="7344003" y="0"/>
                </a:moveTo>
                <a:lnTo>
                  <a:pt x="0" y="0"/>
                </a:lnTo>
                <a:lnTo>
                  <a:pt x="0" y="346278"/>
                </a:lnTo>
                <a:lnTo>
                  <a:pt x="7344003" y="346278"/>
                </a:lnTo>
                <a:lnTo>
                  <a:pt x="7344003" y="0"/>
                </a:lnTo>
                <a:close/>
              </a:path>
            </a:pathLst>
          </a:custGeom>
          <a:solidFill>
            <a:srgbClr val="E6E7E9"/>
          </a:solidFill>
        </p:spPr>
        <p:txBody>
          <a:bodyPr wrap="square" lIns="0" tIns="0" rIns="0" bIns="0" rtlCol="0"/>
          <a:lstStyle/>
          <a:p>
            <a:endParaRPr/>
          </a:p>
        </p:txBody>
      </p:sp>
      <p:sp>
        <p:nvSpPr>
          <p:cNvPr id="17" name="bg object 17"/>
          <p:cNvSpPr/>
          <p:nvPr/>
        </p:nvSpPr>
        <p:spPr>
          <a:xfrm>
            <a:off x="115201" y="118795"/>
            <a:ext cx="302895" cy="9944735"/>
          </a:xfrm>
          <a:custGeom>
            <a:avLst/>
            <a:gdLst/>
            <a:ahLst/>
            <a:cxnLst/>
            <a:rect l="l" t="t" r="r" b="b"/>
            <a:pathLst>
              <a:path w="302895" h="9944735">
                <a:moveTo>
                  <a:pt x="302399" y="1343393"/>
                </a:moveTo>
                <a:lnTo>
                  <a:pt x="0" y="1343393"/>
                </a:lnTo>
                <a:lnTo>
                  <a:pt x="0" y="9944151"/>
                </a:lnTo>
                <a:lnTo>
                  <a:pt x="302399" y="9944151"/>
                </a:lnTo>
                <a:lnTo>
                  <a:pt x="302399" y="1343393"/>
                </a:lnTo>
                <a:close/>
              </a:path>
              <a:path w="302895" h="9944735">
                <a:moveTo>
                  <a:pt x="302399" y="0"/>
                </a:moveTo>
                <a:lnTo>
                  <a:pt x="0" y="0"/>
                </a:lnTo>
                <a:lnTo>
                  <a:pt x="0" y="997102"/>
                </a:lnTo>
                <a:lnTo>
                  <a:pt x="302399" y="997102"/>
                </a:lnTo>
                <a:lnTo>
                  <a:pt x="302399" y="0"/>
                </a:lnTo>
                <a:close/>
              </a:path>
            </a:pathLst>
          </a:custGeom>
          <a:solidFill>
            <a:srgbClr val="005E8A"/>
          </a:solidFill>
        </p:spPr>
        <p:txBody>
          <a:bodyPr wrap="square" lIns="0" tIns="0" rIns="0" bIns="0" rtlCol="0"/>
          <a:lstStyle/>
          <a:p>
            <a:endParaRPr/>
          </a:p>
        </p:txBody>
      </p:sp>
      <p:sp>
        <p:nvSpPr>
          <p:cNvPr id="18" name="bg object 18"/>
          <p:cNvSpPr/>
          <p:nvPr/>
        </p:nvSpPr>
        <p:spPr>
          <a:xfrm>
            <a:off x="115201" y="10062947"/>
            <a:ext cx="7344409" cy="527050"/>
          </a:xfrm>
          <a:custGeom>
            <a:avLst/>
            <a:gdLst/>
            <a:ahLst/>
            <a:cxnLst/>
            <a:rect l="l" t="t" r="r" b="b"/>
            <a:pathLst>
              <a:path w="7344409" h="527050">
                <a:moveTo>
                  <a:pt x="7344003" y="0"/>
                </a:moveTo>
                <a:lnTo>
                  <a:pt x="0" y="0"/>
                </a:lnTo>
                <a:lnTo>
                  <a:pt x="0" y="526453"/>
                </a:lnTo>
                <a:lnTo>
                  <a:pt x="7344003" y="526453"/>
                </a:lnTo>
                <a:lnTo>
                  <a:pt x="7344003" y="0"/>
                </a:lnTo>
                <a:close/>
              </a:path>
            </a:pathLst>
          </a:custGeom>
          <a:solidFill>
            <a:srgbClr val="E6E7E9"/>
          </a:solidFill>
        </p:spPr>
        <p:txBody>
          <a:bodyPr wrap="square" lIns="0" tIns="0" rIns="0" bIns="0" rtlCol="0"/>
          <a:lstStyle/>
          <a:p>
            <a:endParaRPr/>
          </a:p>
        </p:txBody>
      </p:sp>
      <p:pic>
        <p:nvPicPr>
          <p:cNvPr id="19" name="bg object 19"/>
          <p:cNvPicPr/>
          <p:nvPr/>
        </p:nvPicPr>
        <p:blipFill>
          <a:blip r:embed="rId7" cstate="print"/>
          <a:stretch>
            <a:fillRect/>
          </a:stretch>
        </p:blipFill>
        <p:spPr>
          <a:xfrm>
            <a:off x="745048" y="375062"/>
            <a:ext cx="435039" cy="443612"/>
          </a:xfrm>
          <a:prstGeom prst="rect">
            <a:avLst/>
          </a:prstGeom>
        </p:spPr>
      </p:pic>
      <p:sp>
        <p:nvSpPr>
          <p:cNvPr id="20" name="bg object 20"/>
          <p:cNvSpPr/>
          <p:nvPr/>
        </p:nvSpPr>
        <p:spPr>
          <a:xfrm>
            <a:off x="5962147" y="10255313"/>
            <a:ext cx="1266190" cy="177165"/>
          </a:xfrm>
          <a:custGeom>
            <a:avLst/>
            <a:gdLst/>
            <a:ahLst/>
            <a:cxnLst/>
            <a:rect l="l" t="t" r="r" b="b"/>
            <a:pathLst>
              <a:path w="1266190" h="177165">
                <a:moveTo>
                  <a:pt x="42418" y="1523"/>
                </a:moveTo>
                <a:lnTo>
                  <a:pt x="29789" y="1789"/>
                </a:lnTo>
                <a:lnTo>
                  <a:pt x="18542" y="2508"/>
                </a:lnTo>
                <a:lnTo>
                  <a:pt x="8628" y="3559"/>
                </a:lnTo>
                <a:lnTo>
                  <a:pt x="0" y="4825"/>
                </a:lnTo>
                <a:lnTo>
                  <a:pt x="0" y="173989"/>
                </a:lnTo>
                <a:lnTo>
                  <a:pt x="22098" y="173989"/>
                </a:lnTo>
                <a:lnTo>
                  <a:pt x="22098" y="105409"/>
                </a:lnTo>
                <a:lnTo>
                  <a:pt x="56873" y="105409"/>
                </a:lnTo>
                <a:lnTo>
                  <a:pt x="69754" y="102203"/>
                </a:lnTo>
                <a:lnTo>
                  <a:pt x="82133" y="96325"/>
                </a:lnTo>
                <a:lnTo>
                  <a:pt x="90952" y="89153"/>
                </a:lnTo>
                <a:lnTo>
                  <a:pt x="33020" y="89153"/>
                </a:lnTo>
                <a:lnTo>
                  <a:pt x="26924" y="88645"/>
                </a:lnTo>
                <a:lnTo>
                  <a:pt x="22098" y="87375"/>
                </a:lnTo>
                <a:lnTo>
                  <a:pt x="22098" y="20827"/>
                </a:lnTo>
                <a:lnTo>
                  <a:pt x="25908" y="19811"/>
                </a:lnTo>
                <a:lnTo>
                  <a:pt x="33274" y="19049"/>
                </a:lnTo>
                <a:lnTo>
                  <a:pt x="93449" y="19049"/>
                </a:lnTo>
                <a:lnTo>
                  <a:pt x="90424" y="15747"/>
                </a:lnTo>
                <a:lnTo>
                  <a:pt x="81708" y="9667"/>
                </a:lnTo>
                <a:lnTo>
                  <a:pt x="70802" y="5206"/>
                </a:lnTo>
                <a:lnTo>
                  <a:pt x="57705" y="2460"/>
                </a:lnTo>
                <a:lnTo>
                  <a:pt x="42418" y="1523"/>
                </a:lnTo>
                <a:close/>
              </a:path>
              <a:path w="1266190" h="177165">
                <a:moveTo>
                  <a:pt x="56873" y="105409"/>
                </a:moveTo>
                <a:lnTo>
                  <a:pt x="22098" y="105409"/>
                </a:lnTo>
                <a:lnTo>
                  <a:pt x="27178" y="106679"/>
                </a:lnTo>
                <a:lnTo>
                  <a:pt x="33274" y="106933"/>
                </a:lnTo>
                <a:lnTo>
                  <a:pt x="39878" y="106933"/>
                </a:lnTo>
                <a:lnTo>
                  <a:pt x="55518" y="105747"/>
                </a:lnTo>
                <a:lnTo>
                  <a:pt x="56873" y="105409"/>
                </a:lnTo>
                <a:close/>
              </a:path>
              <a:path w="1266190" h="177165">
                <a:moveTo>
                  <a:pt x="93449" y="19049"/>
                </a:moveTo>
                <a:lnTo>
                  <a:pt x="42926" y="19049"/>
                </a:lnTo>
                <a:lnTo>
                  <a:pt x="59523" y="21109"/>
                </a:lnTo>
                <a:lnTo>
                  <a:pt x="72263" y="27336"/>
                </a:lnTo>
                <a:lnTo>
                  <a:pt x="80430" y="37802"/>
                </a:lnTo>
                <a:lnTo>
                  <a:pt x="83312" y="52577"/>
                </a:lnTo>
                <a:lnTo>
                  <a:pt x="80355" y="68258"/>
                </a:lnTo>
                <a:lnTo>
                  <a:pt x="71850" y="79724"/>
                </a:lnTo>
                <a:lnTo>
                  <a:pt x="58344" y="86760"/>
                </a:lnTo>
                <a:lnTo>
                  <a:pt x="40386" y="89153"/>
                </a:lnTo>
                <a:lnTo>
                  <a:pt x="90952" y="89153"/>
                </a:lnTo>
                <a:lnTo>
                  <a:pt x="105410" y="51561"/>
                </a:lnTo>
                <a:lnTo>
                  <a:pt x="104390" y="40679"/>
                </a:lnTo>
                <a:lnTo>
                  <a:pt x="101441" y="30987"/>
                </a:lnTo>
                <a:lnTo>
                  <a:pt x="96730" y="22629"/>
                </a:lnTo>
                <a:lnTo>
                  <a:pt x="93449" y="19049"/>
                </a:lnTo>
                <a:close/>
              </a:path>
              <a:path w="1266190" h="177165">
                <a:moveTo>
                  <a:pt x="232410" y="2793"/>
                </a:moveTo>
                <a:lnTo>
                  <a:pt x="140208" y="2793"/>
                </a:lnTo>
                <a:lnTo>
                  <a:pt x="140208" y="173989"/>
                </a:lnTo>
                <a:lnTo>
                  <a:pt x="162306" y="173989"/>
                </a:lnTo>
                <a:lnTo>
                  <a:pt x="162306" y="96519"/>
                </a:lnTo>
                <a:lnTo>
                  <a:pt x="227076" y="96519"/>
                </a:lnTo>
                <a:lnTo>
                  <a:pt x="227076" y="78231"/>
                </a:lnTo>
                <a:lnTo>
                  <a:pt x="162306" y="78231"/>
                </a:lnTo>
                <a:lnTo>
                  <a:pt x="162306" y="21335"/>
                </a:lnTo>
                <a:lnTo>
                  <a:pt x="232410" y="21335"/>
                </a:lnTo>
                <a:lnTo>
                  <a:pt x="232410" y="2793"/>
                </a:lnTo>
                <a:close/>
              </a:path>
              <a:path w="1266190" h="177165">
                <a:moveTo>
                  <a:pt x="311404" y="1523"/>
                </a:moveTo>
                <a:lnTo>
                  <a:pt x="299918" y="1758"/>
                </a:lnTo>
                <a:lnTo>
                  <a:pt x="288671" y="2444"/>
                </a:lnTo>
                <a:lnTo>
                  <a:pt x="278185" y="3559"/>
                </a:lnTo>
                <a:lnTo>
                  <a:pt x="268986" y="5079"/>
                </a:lnTo>
                <a:lnTo>
                  <a:pt x="268986" y="173989"/>
                </a:lnTo>
                <a:lnTo>
                  <a:pt x="291084" y="173989"/>
                </a:lnTo>
                <a:lnTo>
                  <a:pt x="291084" y="99821"/>
                </a:lnTo>
                <a:lnTo>
                  <a:pt x="353465" y="99821"/>
                </a:lnTo>
                <a:lnTo>
                  <a:pt x="351067" y="97281"/>
                </a:lnTo>
                <a:lnTo>
                  <a:pt x="342138" y="92455"/>
                </a:lnTo>
                <a:lnTo>
                  <a:pt x="342138" y="91693"/>
                </a:lnTo>
                <a:lnTo>
                  <a:pt x="354786" y="85474"/>
                </a:lnTo>
                <a:lnTo>
                  <a:pt x="357410" y="83057"/>
                </a:lnTo>
                <a:lnTo>
                  <a:pt x="291084" y="83057"/>
                </a:lnTo>
                <a:lnTo>
                  <a:pt x="291195" y="20542"/>
                </a:lnTo>
                <a:lnTo>
                  <a:pt x="294640" y="19557"/>
                </a:lnTo>
                <a:lnTo>
                  <a:pt x="302260" y="18541"/>
                </a:lnTo>
                <a:lnTo>
                  <a:pt x="363655" y="18541"/>
                </a:lnTo>
                <a:lnTo>
                  <a:pt x="360934" y="15493"/>
                </a:lnTo>
                <a:lnTo>
                  <a:pt x="352010" y="9239"/>
                </a:lnTo>
                <a:lnTo>
                  <a:pt x="341021" y="4889"/>
                </a:lnTo>
                <a:lnTo>
                  <a:pt x="327606" y="2349"/>
                </a:lnTo>
                <a:lnTo>
                  <a:pt x="311404" y="1523"/>
                </a:lnTo>
                <a:close/>
              </a:path>
              <a:path w="1266190" h="177165">
                <a:moveTo>
                  <a:pt x="353465" y="99821"/>
                </a:moveTo>
                <a:lnTo>
                  <a:pt x="311912" y="99821"/>
                </a:lnTo>
                <a:lnTo>
                  <a:pt x="325020" y="102020"/>
                </a:lnTo>
                <a:lnTo>
                  <a:pt x="334676" y="107886"/>
                </a:lnTo>
                <a:lnTo>
                  <a:pt x="341522" y="118038"/>
                </a:lnTo>
                <a:lnTo>
                  <a:pt x="346202" y="133095"/>
                </a:lnTo>
                <a:lnTo>
                  <a:pt x="349631" y="147808"/>
                </a:lnTo>
                <a:lnTo>
                  <a:pt x="352679" y="159734"/>
                </a:lnTo>
                <a:lnTo>
                  <a:pt x="355346" y="168564"/>
                </a:lnTo>
                <a:lnTo>
                  <a:pt x="357632" y="173989"/>
                </a:lnTo>
                <a:lnTo>
                  <a:pt x="380492" y="173989"/>
                </a:lnTo>
                <a:lnTo>
                  <a:pt x="377713" y="167219"/>
                </a:lnTo>
                <a:lnTo>
                  <a:pt x="374650" y="156971"/>
                </a:lnTo>
                <a:lnTo>
                  <a:pt x="371205" y="143486"/>
                </a:lnTo>
                <a:lnTo>
                  <a:pt x="367284" y="126999"/>
                </a:lnTo>
                <a:lnTo>
                  <a:pt x="363497" y="114744"/>
                </a:lnTo>
                <a:lnTo>
                  <a:pt x="358140" y="104774"/>
                </a:lnTo>
                <a:lnTo>
                  <a:pt x="353465" y="99821"/>
                </a:lnTo>
                <a:close/>
              </a:path>
              <a:path w="1266190" h="177165">
                <a:moveTo>
                  <a:pt x="363655" y="18541"/>
                </a:moveTo>
                <a:lnTo>
                  <a:pt x="312928" y="18541"/>
                </a:lnTo>
                <a:lnTo>
                  <a:pt x="328937" y="20542"/>
                </a:lnTo>
                <a:lnTo>
                  <a:pt x="341376" y="26352"/>
                </a:lnTo>
                <a:lnTo>
                  <a:pt x="349432" y="36258"/>
                </a:lnTo>
                <a:lnTo>
                  <a:pt x="352298" y="50545"/>
                </a:lnTo>
                <a:lnTo>
                  <a:pt x="349587" y="63877"/>
                </a:lnTo>
                <a:lnTo>
                  <a:pt x="341852" y="74136"/>
                </a:lnTo>
                <a:lnTo>
                  <a:pt x="329688" y="80728"/>
                </a:lnTo>
                <a:lnTo>
                  <a:pt x="313690" y="83057"/>
                </a:lnTo>
                <a:lnTo>
                  <a:pt x="357410" y="83057"/>
                </a:lnTo>
                <a:lnTo>
                  <a:pt x="365029" y="76041"/>
                </a:lnTo>
                <a:lnTo>
                  <a:pt x="371891" y="63511"/>
                </a:lnTo>
                <a:lnTo>
                  <a:pt x="374396" y="48005"/>
                </a:lnTo>
                <a:lnTo>
                  <a:pt x="373507" y="38425"/>
                </a:lnTo>
                <a:lnTo>
                  <a:pt x="370903" y="29654"/>
                </a:lnTo>
                <a:lnTo>
                  <a:pt x="366680" y="21931"/>
                </a:lnTo>
                <a:lnTo>
                  <a:pt x="363655" y="18541"/>
                </a:lnTo>
                <a:close/>
              </a:path>
              <a:path w="1266190" h="177165">
                <a:moveTo>
                  <a:pt x="426199" y="144779"/>
                </a:moveTo>
                <a:lnTo>
                  <a:pt x="408419" y="144779"/>
                </a:lnTo>
                <a:lnTo>
                  <a:pt x="402069" y="151383"/>
                </a:lnTo>
                <a:lnTo>
                  <a:pt x="402069" y="169925"/>
                </a:lnTo>
                <a:lnTo>
                  <a:pt x="408165" y="176783"/>
                </a:lnTo>
                <a:lnTo>
                  <a:pt x="426453" y="176783"/>
                </a:lnTo>
                <a:lnTo>
                  <a:pt x="432295" y="169925"/>
                </a:lnTo>
                <a:lnTo>
                  <a:pt x="432295" y="151383"/>
                </a:lnTo>
                <a:lnTo>
                  <a:pt x="426199" y="144779"/>
                </a:lnTo>
                <a:close/>
              </a:path>
              <a:path w="1266190" h="177165">
                <a:moveTo>
                  <a:pt x="545833" y="1015"/>
                </a:moveTo>
                <a:lnTo>
                  <a:pt x="507165" y="7647"/>
                </a:lnTo>
                <a:lnTo>
                  <a:pt x="478047" y="26066"/>
                </a:lnTo>
                <a:lnTo>
                  <a:pt x="459643" y="54058"/>
                </a:lnTo>
                <a:lnTo>
                  <a:pt x="453123" y="89407"/>
                </a:lnTo>
                <a:lnTo>
                  <a:pt x="454782" y="108620"/>
                </a:lnTo>
                <a:lnTo>
                  <a:pt x="476999" y="153161"/>
                </a:lnTo>
                <a:lnTo>
                  <a:pt x="522433" y="174486"/>
                </a:lnTo>
                <a:lnTo>
                  <a:pt x="541007" y="175767"/>
                </a:lnTo>
                <a:lnTo>
                  <a:pt x="557580" y="174799"/>
                </a:lnTo>
                <a:lnTo>
                  <a:pt x="572249" y="172402"/>
                </a:lnTo>
                <a:lnTo>
                  <a:pt x="584441" y="169338"/>
                </a:lnTo>
                <a:lnTo>
                  <a:pt x="593585" y="166369"/>
                </a:lnTo>
                <a:lnTo>
                  <a:pt x="593585" y="157479"/>
                </a:lnTo>
                <a:lnTo>
                  <a:pt x="542531" y="157479"/>
                </a:lnTo>
                <a:lnTo>
                  <a:pt x="515389" y="152792"/>
                </a:lnTo>
                <a:lnTo>
                  <a:pt x="494557" y="139223"/>
                </a:lnTo>
                <a:lnTo>
                  <a:pt x="481202" y="117510"/>
                </a:lnTo>
                <a:lnTo>
                  <a:pt x="476491" y="88391"/>
                </a:lnTo>
                <a:lnTo>
                  <a:pt x="481388" y="59527"/>
                </a:lnTo>
                <a:lnTo>
                  <a:pt x="495287" y="37877"/>
                </a:lnTo>
                <a:lnTo>
                  <a:pt x="516996" y="24276"/>
                </a:lnTo>
                <a:lnTo>
                  <a:pt x="545325" y="19557"/>
                </a:lnTo>
                <a:lnTo>
                  <a:pt x="585349" y="19557"/>
                </a:lnTo>
                <a:lnTo>
                  <a:pt x="588505" y="8889"/>
                </a:lnTo>
                <a:lnTo>
                  <a:pt x="581516" y="6159"/>
                </a:lnTo>
                <a:lnTo>
                  <a:pt x="571836" y="3619"/>
                </a:lnTo>
                <a:lnTo>
                  <a:pt x="559823" y="1746"/>
                </a:lnTo>
                <a:lnTo>
                  <a:pt x="545833" y="1015"/>
                </a:lnTo>
                <a:close/>
              </a:path>
              <a:path w="1266190" h="177165">
                <a:moveTo>
                  <a:pt x="593585" y="84073"/>
                </a:moveTo>
                <a:lnTo>
                  <a:pt x="537197" y="84073"/>
                </a:lnTo>
                <a:lnTo>
                  <a:pt x="537197" y="101853"/>
                </a:lnTo>
                <a:lnTo>
                  <a:pt x="571995" y="101853"/>
                </a:lnTo>
                <a:lnTo>
                  <a:pt x="571995" y="152907"/>
                </a:lnTo>
                <a:lnTo>
                  <a:pt x="567284" y="154693"/>
                </a:lnTo>
                <a:lnTo>
                  <a:pt x="560787" y="156146"/>
                </a:lnTo>
                <a:lnTo>
                  <a:pt x="552528" y="157122"/>
                </a:lnTo>
                <a:lnTo>
                  <a:pt x="542531" y="157479"/>
                </a:lnTo>
                <a:lnTo>
                  <a:pt x="593585" y="157479"/>
                </a:lnTo>
                <a:lnTo>
                  <a:pt x="593585" y="84073"/>
                </a:lnTo>
                <a:close/>
              </a:path>
              <a:path w="1266190" h="177165">
                <a:moveTo>
                  <a:pt x="585349" y="19557"/>
                </a:moveTo>
                <a:lnTo>
                  <a:pt x="545325" y="19557"/>
                </a:lnTo>
                <a:lnTo>
                  <a:pt x="557239" y="20137"/>
                </a:lnTo>
                <a:lnTo>
                  <a:pt x="567296" y="21716"/>
                </a:lnTo>
                <a:lnTo>
                  <a:pt x="575829" y="24058"/>
                </a:lnTo>
                <a:lnTo>
                  <a:pt x="583171" y="26923"/>
                </a:lnTo>
                <a:lnTo>
                  <a:pt x="585349" y="19557"/>
                </a:lnTo>
                <a:close/>
              </a:path>
              <a:path w="1266190" h="177165">
                <a:moveTo>
                  <a:pt x="701789" y="0"/>
                </a:moveTo>
                <a:lnTo>
                  <a:pt x="670078" y="6405"/>
                </a:lnTo>
                <a:lnTo>
                  <a:pt x="644893" y="24574"/>
                </a:lnTo>
                <a:lnTo>
                  <a:pt x="628280" y="52935"/>
                </a:lnTo>
                <a:lnTo>
                  <a:pt x="622287" y="89915"/>
                </a:lnTo>
                <a:lnTo>
                  <a:pt x="627954" y="125348"/>
                </a:lnTo>
                <a:lnTo>
                  <a:pt x="643813" y="152780"/>
                </a:lnTo>
                <a:lnTo>
                  <a:pt x="668150" y="170497"/>
                </a:lnTo>
                <a:lnTo>
                  <a:pt x="699249" y="176783"/>
                </a:lnTo>
                <a:lnTo>
                  <a:pt x="730102" y="170981"/>
                </a:lnTo>
                <a:lnTo>
                  <a:pt x="748096" y="158749"/>
                </a:lnTo>
                <a:lnTo>
                  <a:pt x="700519" y="158749"/>
                </a:lnTo>
                <a:lnTo>
                  <a:pt x="677306" y="153058"/>
                </a:lnTo>
                <a:lnTo>
                  <a:pt x="660165" y="137794"/>
                </a:lnTo>
                <a:lnTo>
                  <a:pt x="649548" y="115673"/>
                </a:lnTo>
                <a:lnTo>
                  <a:pt x="645909" y="89407"/>
                </a:lnTo>
                <a:lnTo>
                  <a:pt x="649338" y="62396"/>
                </a:lnTo>
                <a:lnTo>
                  <a:pt x="659625" y="39623"/>
                </a:lnTo>
                <a:lnTo>
                  <a:pt x="676770" y="23899"/>
                </a:lnTo>
                <a:lnTo>
                  <a:pt x="700773" y="18033"/>
                </a:lnTo>
                <a:lnTo>
                  <a:pt x="749345" y="18033"/>
                </a:lnTo>
                <a:lnTo>
                  <a:pt x="733531" y="6389"/>
                </a:lnTo>
                <a:lnTo>
                  <a:pt x="701789" y="0"/>
                </a:lnTo>
                <a:close/>
              </a:path>
              <a:path w="1266190" h="177165">
                <a:moveTo>
                  <a:pt x="749345" y="18033"/>
                </a:moveTo>
                <a:lnTo>
                  <a:pt x="700773" y="18033"/>
                </a:lnTo>
                <a:lnTo>
                  <a:pt x="724843" y="24122"/>
                </a:lnTo>
                <a:lnTo>
                  <a:pt x="741889" y="40068"/>
                </a:lnTo>
                <a:lnTo>
                  <a:pt x="752029" y="62396"/>
                </a:lnTo>
                <a:lnTo>
                  <a:pt x="755383" y="87629"/>
                </a:lnTo>
                <a:lnTo>
                  <a:pt x="751739" y="115137"/>
                </a:lnTo>
                <a:lnTo>
                  <a:pt x="741095" y="137763"/>
                </a:lnTo>
                <a:lnTo>
                  <a:pt x="723879" y="153102"/>
                </a:lnTo>
                <a:lnTo>
                  <a:pt x="700519" y="158749"/>
                </a:lnTo>
                <a:lnTo>
                  <a:pt x="748096" y="158749"/>
                </a:lnTo>
                <a:lnTo>
                  <a:pt x="755383" y="153796"/>
                </a:lnTo>
                <a:lnTo>
                  <a:pt x="772472" y="125563"/>
                </a:lnTo>
                <a:lnTo>
                  <a:pt x="778751" y="86613"/>
                </a:lnTo>
                <a:lnTo>
                  <a:pt x="773298" y="51649"/>
                </a:lnTo>
                <a:lnTo>
                  <a:pt x="757796" y="24256"/>
                </a:lnTo>
                <a:lnTo>
                  <a:pt x="749345" y="18033"/>
                </a:lnTo>
                <a:close/>
              </a:path>
              <a:path w="1266190" h="177165">
                <a:moveTo>
                  <a:pt x="818108" y="2793"/>
                </a:moveTo>
                <a:lnTo>
                  <a:pt x="794232" y="2793"/>
                </a:lnTo>
                <a:lnTo>
                  <a:pt x="850112" y="173989"/>
                </a:lnTo>
                <a:lnTo>
                  <a:pt x="874496" y="173989"/>
                </a:lnTo>
                <a:lnTo>
                  <a:pt x="882670" y="151129"/>
                </a:lnTo>
                <a:lnTo>
                  <a:pt x="863066" y="151129"/>
                </a:lnTo>
                <a:lnTo>
                  <a:pt x="859316" y="135913"/>
                </a:lnTo>
                <a:lnTo>
                  <a:pt x="854951" y="120205"/>
                </a:lnTo>
                <a:lnTo>
                  <a:pt x="850078" y="103981"/>
                </a:lnTo>
                <a:lnTo>
                  <a:pt x="844778" y="87121"/>
                </a:lnTo>
                <a:lnTo>
                  <a:pt x="818108" y="2793"/>
                </a:lnTo>
                <a:close/>
              </a:path>
              <a:path w="1266190" h="177165">
                <a:moveTo>
                  <a:pt x="935710" y="2793"/>
                </a:moveTo>
                <a:lnTo>
                  <a:pt x="912088" y="2793"/>
                </a:lnTo>
                <a:lnTo>
                  <a:pt x="883132" y="87375"/>
                </a:lnTo>
                <a:lnTo>
                  <a:pt x="877517" y="104052"/>
                </a:lnTo>
                <a:lnTo>
                  <a:pt x="872286" y="120268"/>
                </a:lnTo>
                <a:lnTo>
                  <a:pt x="867594" y="135953"/>
                </a:lnTo>
                <a:lnTo>
                  <a:pt x="863574" y="151129"/>
                </a:lnTo>
                <a:lnTo>
                  <a:pt x="882670" y="151129"/>
                </a:lnTo>
                <a:lnTo>
                  <a:pt x="935710" y="2793"/>
                </a:lnTo>
                <a:close/>
              </a:path>
              <a:path w="1266190" h="177165">
                <a:moveTo>
                  <a:pt x="960856" y="144779"/>
                </a:moveTo>
                <a:lnTo>
                  <a:pt x="943076" y="144779"/>
                </a:lnTo>
                <a:lnTo>
                  <a:pt x="936726" y="151383"/>
                </a:lnTo>
                <a:lnTo>
                  <a:pt x="936726" y="169925"/>
                </a:lnTo>
                <a:lnTo>
                  <a:pt x="942822" y="176783"/>
                </a:lnTo>
                <a:lnTo>
                  <a:pt x="961110" y="176783"/>
                </a:lnTo>
                <a:lnTo>
                  <a:pt x="966952" y="169925"/>
                </a:lnTo>
                <a:lnTo>
                  <a:pt x="966952" y="151383"/>
                </a:lnTo>
                <a:lnTo>
                  <a:pt x="960856" y="144779"/>
                </a:lnTo>
                <a:close/>
              </a:path>
              <a:path w="1266190" h="177165">
                <a:moveTo>
                  <a:pt x="1040358" y="1523"/>
                </a:moveTo>
                <a:lnTo>
                  <a:pt x="1028873" y="1758"/>
                </a:lnTo>
                <a:lnTo>
                  <a:pt x="1017625" y="2444"/>
                </a:lnTo>
                <a:lnTo>
                  <a:pt x="1007140" y="3559"/>
                </a:lnTo>
                <a:lnTo>
                  <a:pt x="997940" y="5079"/>
                </a:lnTo>
                <a:lnTo>
                  <a:pt x="997940" y="173989"/>
                </a:lnTo>
                <a:lnTo>
                  <a:pt x="1020038" y="173989"/>
                </a:lnTo>
                <a:lnTo>
                  <a:pt x="1020038" y="99821"/>
                </a:lnTo>
                <a:lnTo>
                  <a:pt x="1082419" y="99821"/>
                </a:lnTo>
                <a:lnTo>
                  <a:pt x="1080022" y="97281"/>
                </a:lnTo>
                <a:lnTo>
                  <a:pt x="1071092" y="92455"/>
                </a:lnTo>
                <a:lnTo>
                  <a:pt x="1071092" y="91693"/>
                </a:lnTo>
                <a:lnTo>
                  <a:pt x="1083741" y="85474"/>
                </a:lnTo>
                <a:lnTo>
                  <a:pt x="1086365" y="83057"/>
                </a:lnTo>
                <a:lnTo>
                  <a:pt x="1020038" y="83057"/>
                </a:lnTo>
                <a:lnTo>
                  <a:pt x="1020149" y="20542"/>
                </a:lnTo>
                <a:lnTo>
                  <a:pt x="1023594" y="19557"/>
                </a:lnTo>
                <a:lnTo>
                  <a:pt x="1031214" y="18541"/>
                </a:lnTo>
                <a:lnTo>
                  <a:pt x="1092609" y="18541"/>
                </a:lnTo>
                <a:lnTo>
                  <a:pt x="1089888" y="15493"/>
                </a:lnTo>
                <a:lnTo>
                  <a:pt x="1080970" y="9239"/>
                </a:lnTo>
                <a:lnTo>
                  <a:pt x="1069981" y="4889"/>
                </a:lnTo>
                <a:lnTo>
                  <a:pt x="1056563" y="2349"/>
                </a:lnTo>
                <a:lnTo>
                  <a:pt x="1040358" y="1523"/>
                </a:lnTo>
                <a:close/>
              </a:path>
              <a:path w="1266190" h="177165">
                <a:moveTo>
                  <a:pt x="1082419" y="99821"/>
                </a:moveTo>
                <a:lnTo>
                  <a:pt x="1040866" y="99821"/>
                </a:lnTo>
                <a:lnTo>
                  <a:pt x="1053975" y="102020"/>
                </a:lnTo>
                <a:lnTo>
                  <a:pt x="1063631" y="107886"/>
                </a:lnTo>
                <a:lnTo>
                  <a:pt x="1070477" y="118038"/>
                </a:lnTo>
                <a:lnTo>
                  <a:pt x="1075156" y="133095"/>
                </a:lnTo>
                <a:lnTo>
                  <a:pt x="1078585" y="147808"/>
                </a:lnTo>
                <a:lnTo>
                  <a:pt x="1081633" y="159734"/>
                </a:lnTo>
                <a:lnTo>
                  <a:pt x="1084300" y="168564"/>
                </a:lnTo>
                <a:lnTo>
                  <a:pt x="1086586" y="173989"/>
                </a:lnTo>
                <a:lnTo>
                  <a:pt x="1109446" y="173989"/>
                </a:lnTo>
                <a:lnTo>
                  <a:pt x="1106668" y="167219"/>
                </a:lnTo>
                <a:lnTo>
                  <a:pt x="1103604" y="156971"/>
                </a:lnTo>
                <a:lnTo>
                  <a:pt x="1100159" y="143486"/>
                </a:lnTo>
                <a:lnTo>
                  <a:pt x="1096238" y="126999"/>
                </a:lnTo>
                <a:lnTo>
                  <a:pt x="1092452" y="114744"/>
                </a:lnTo>
                <a:lnTo>
                  <a:pt x="1087094" y="104774"/>
                </a:lnTo>
                <a:lnTo>
                  <a:pt x="1082419" y="99821"/>
                </a:lnTo>
                <a:close/>
              </a:path>
              <a:path w="1266190" h="177165">
                <a:moveTo>
                  <a:pt x="1092609" y="18541"/>
                </a:moveTo>
                <a:lnTo>
                  <a:pt x="1041882" y="18541"/>
                </a:lnTo>
                <a:lnTo>
                  <a:pt x="1057892" y="20542"/>
                </a:lnTo>
                <a:lnTo>
                  <a:pt x="1070330" y="26352"/>
                </a:lnTo>
                <a:lnTo>
                  <a:pt x="1078387" y="36258"/>
                </a:lnTo>
                <a:lnTo>
                  <a:pt x="1081252" y="50545"/>
                </a:lnTo>
                <a:lnTo>
                  <a:pt x="1078541" y="63877"/>
                </a:lnTo>
                <a:lnTo>
                  <a:pt x="1070806" y="74136"/>
                </a:lnTo>
                <a:lnTo>
                  <a:pt x="1058642" y="80728"/>
                </a:lnTo>
                <a:lnTo>
                  <a:pt x="1042644" y="83057"/>
                </a:lnTo>
                <a:lnTo>
                  <a:pt x="1086365" y="83057"/>
                </a:lnTo>
                <a:lnTo>
                  <a:pt x="1093984" y="76041"/>
                </a:lnTo>
                <a:lnTo>
                  <a:pt x="1100846" y="63511"/>
                </a:lnTo>
                <a:lnTo>
                  <a:pt x="1103350" y="48005"/>
                </a:lnTo>
                <a:lnTo>
                  <a:pt x="1102461" y="38425"/>
                </a:lnTo>
                <a:lnTo>
                  <a:pt x="1099858" y="29654"/>
                </a:lnTo>
                <a:lnTo>
                  <a:pt x="1095635" y="21931"/>
                </a:lnTo>
                <a:lnTo>
                  <a:pt x="1092609" y="18541"/>
                </a:lnTo>
                <a:close/>
              </a:path>
              <a:path w="1266190" h="177165">
                <a:moveTo>
                  <a:pt x="1161770" y="2793"/>
                </a:moveTo>
                <a:lnTo>
                  <a:pt x="1139418" y="2793"/>
                </a:lnTo>
                <a:lnTo>
                  <a:pt x="1139488" y="104139"/>
                </a:lnTo>
                <a:lnTo>
                  <a:pt x="1144093" y="137457"/>
                </a:lnTo>
                <a:lnTo>
                  <a:pt x="1157008" y="160115"/>
                </a:lnTo>
                <a:lnTo>
                  <a:pt x="1176494" y="172819"/>
                </a:lnTo>
                <a:lnTo>
                  <a:pt x="1200886" y="176783"/>
                </a:lnTo>
                <a:lnTo>
                  <a:pt x="1226651" y="172589"/>
                </a:lnTo>
                <a:lnTo>
                  <a:pt x="1247178" y="159416"/>
                </a:lnTo>
                <a:lnTo>
                  <a:pt x="1247571" y="158749"/>
                </a:lnTo>
                <a:lnTo>
                  <a:pt x="1201648" y="158749"/>
                </a:lnTo>
                <a:lnTo>
                  <a:pt x="1185773" y="155610"/>
                </a:lnTo>
                <a:lnTo>
                  <a:pt x="1173137" y="145827"/>
                </a:lnTo>
                <a:lnTo>
                  <a:pt x="1164786" y="128853"/>
                </a:lnTo>
                <a:lnTo>
                  <a:pt x="1161770" y="104139"/>
                </a:lnTo>
                <a:lnTo>
                  <a:pt x="1161770" y="2793"/>
                </a:lnTo>
                <a:close/>
              </a:path>
              <a:path w="1266190" h="177165">
                <a:moveTo>
                  <a:pt x="1265656" y="2793"/>
                </a:moveTo>
                <a:lnTo>
                  <a:pt x="1243304" y="2793"/>
                </a:lnTo>
                <a:lnTo>
                  <a:pt x="1243304" y="104139"/>
                </a:lnTo>
                <a:lnTo>
                  <a:pt x="1240367" y="128639"/>
                </a:lnTo>
                <a:lnTo>
                  <a:pt x="1232001" y="145637"/>
                </a:lnTo>
                <a:lnTo>
                  <a:pt x="1218872" y="155539"/>
                </a:lnTo>
                <a:lnTo>
                  <a:pt x="1201648" y="158749"/>
                </a:lnTo>
                <a:lnTo>
                  <a:pt x="1247571" y="158749"/>
                </a:lnTo>
                <a:lnTo>
                  <a:pt x="1260751" y="136386"/>
                </a:lnTo>
                <a:lnTo>
                  <a:pt x="1265656" y="102615"/>
                </a:lnTo>
                <a:lnTo>
                  <a:pt x="1265656" y="2793"/>
                </a:lnTo>
                <a:close/>
              </a:path>
            </a:pathLst>
          </a:custGeom>
          <a:solidFill>
            <a:srgbClr val="005E8A"/>
          </a:solidFill>
        </p:spPr>
        <p:txBody>
          <a:bodyPr wrap="square" lIns="0" tIns="0" rIns="0" bIns="0" rtlCol="0"/>
          <a:lstStyle/>
          <a:p>
            <a:endParaRPr/>
          </a:p>
        </p:txBody>
      </p:sp>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1/20/2023</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vk.com/away.php?utf=1&amp;to=http://www.sfr.gov.ru" TargetMode="External"/><Relationship Id="rId2" Type="http://schemas.openxmlformats.org/officeDocument/2006/relationships/image" Target="../media/image2.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BF8230BF-5BAD-6940-B344-5EFA1A4880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04"/>
            <a:ext cx="7556500" cy="10688791"/>
          </a:xfrm>
          <a:prstGeom prst="rect">
            <a:avLst/>
          </a:prstGeom>
        </p:spPr>
      </p:pic>
      <p:sp>
        <p:nvSpPr>
          <p:cNvPr id="2" name="object 2"/>
          <p:cNvSpPr txBox="1"/>
          <p:nvPr/>
        </p:nvSpPr>
        <p:spPr>
          <a:xfrm>
            <a:off x="1342299" y="322580"/>
            <a:ext cx="5832475" cy="259045"/>
          </a:xfrm>
          <a:prstGeom prst="rect">
            <a:avLst/>
          </a:prstGeom>
        </p:spPr>
        <p:txBody>
          <a:bodyPr vert="horz" wrap="square" lIns="0" tIns="12700" rIns="0" bIns="0" rtlCol="0">
            <a:spAutoFit/>
          </a:bodyPr>
          <a:lstStyle/>
          <a:p>
            <a:pPr marL="12700" marR="5080" algn="ctr">
              <a:lnSpc>
                <a:spcPct val="100000"/>
              </a:lnSpc>
              <a:spcBef>
                <a:spcPts val="100"/>
              </a:spcBef>
            </a:pPr>
            <a:r>
              <a:rPr lang="ru-RU" sz="1600" b="1" spc="-35" dirty="0" smtClean="0">
                <a:solidFill>
                  <a:srgbClr val="005E8A"/>
                </a:solidFill>
                <a:latin typeface="Times New Roman" pitchFamily="18" charset="0"/>
                <a:cs typeface="Times New Roman" pitchFamily="18" charset="0"/>
              </a:rPr>
              <a:t>Отделение СФР по Томской области</a:t>
            </a:r>
            <a:endParaRPr sz="1600" b="1" dirty="0">
              <a:latin typeface="Times New Roman" pitchFamily="18" charset="0"/>
              <a:cs typeface="Times New Roman" pitchFamily="18" charset="0"/>
            </a:endParaRPr>
          </a:p>
        </p:txBody>
      </p:sp>
      <p:sp>
        <p:nvSpPr>
          <p:cNvPr id="3" name="object 3"/>
          <p:cNvSpPr txBox="1"/>
          <p:nvPr/>
        </p:nvSpPr>
        <p:spPr>
          <a:xfrm>
            <a:off x="707299" y="927100"/>
            <a:ext cx="6576151" cy="9843720"/>
          </a:xfrm>
          <a:prstGeom prst="rect">
            <a:avLst/>
          </a:prstGeom>
        </p:spPr>
        <p:txBody>
          <a:bodyPr vert="horz" wrap="square" lIns="0" tIns="12700" rIns="0" bIns="0" rtlCol="0">
            <a:spAutoFit/>
          </a:bodyPr>
          <a:lstStyle/>
          <a:p>
            <a:pPr marL="12700" marR="5080" algn="just">
              <a:lnSpc>
                <a:spcPct val="100000"/>
              </a:lnSpc>
              <a:spcBef>
                <a:spcPts val="100"/>
              </a:spcBef>
            </a:pPr>
            <a:endParaRPr lang="ru-RU" sz="1100" b="1" dirty="0" smtClean="0">
              <a:latin typeface="Times New Roman" pitchFamily="18" charset="0"/>
              <a:cs typeface="Times New Roman" pitchFamily="18" charset="0"/>
            </a:endParaRPr>
          </a:p>
          <a:p>
            <a:pPr marL="12700" marR="5080" algn="just">
              <a:lnSpc>
                <a:spcPct val="100000"/>
              </a:lnSpc>
              <a:spcBef>
                <a:spcPts val="100"/>
              </a:spcBef>
            </a:pPr>
            <a:r>
              <a:rPr lang="ru-RU" sz="1100" b="1" dirty="0" smtClean="0">
                <a:latin typeface="Times New Roman" pitchFamily="18" charset="0"/>
                <a:cs typeface="Times New Roman" pitchFamily="18" charset="0"/>
              </a:rPr>
              <a:t>Пресс-релиз от 20 января 2023 года</a:t>
            </a:r>
          </a:p>
          <a:p>
            <a:pPr algn="just"/>
            <a:r>
              <a:rPr lang="ru-RU" sz="1100" b="1" dirty="0" smtClean="0">
                <a:latin typeface="Times New Roman" pitchFamily="18" charset="0"/>
                <a:cs typeface="Times New Roman" pitchFamily="18" charset="0"/>
              </a:rPr>
              <a:t>Томским </a:t>
            </a:r>
            <a:r>
              <a:rPr lang="ru-RU" sz="1100" b="1" dirty="0">
                <a:latin typeface="Times New Roman" pitchFamily="18" charset="0"/>
                <a:cs typeface="Times New Roman" pitchFamily="18" charset="0"/>
              </a:rPr>
              <a:t>пенсионерам рассказали об индексации пенсий</a:t>
            </a:r>
          </a:p>
          <a:p>
            <a:pPr algn="just"/>
            <a:r>
              <a:rPr lang="ru-RU" sz="1100" dirty="0" smtClean="0">
                <a:latin typeface="Times New Roman" pitchFamily="18" charset="0"/>
                <a:cs typeface="Times New Roman" pitchFamily="18" charset="0"/>
              </a:rPr>
              <a:t>	Томским </a:t>
            </a:r>
            <a:r>
              <a:rPr lang="ru-RU" sz="1100" dirty="0">
                <a:latin typeface="Times New Roman" pitchFamily="18" charset="0"/>
                <a:cs typeface="Times New Roman" pitchFamily="18" charset="0"/>
              </a:rPr>
              <a:t>пенсионерам рассказали об индексации пенсий</a:t>
            </a:r>
            <a:br>
              <a:rPr lang="ru-RU" sz="1100" dirty="0">
                <a:latin typeface="Times New Roman" pitchFamily="18" charset="0"/>
                <a:cs typeface="Times New Roman" pitchFamily="18" charset="0"/>
              </a:rPr>
            </a:br>
            <a:r>
              <a:rPr lang="ru-RU" sz="1100" dirty="0">
                <a:latin typeface="Times New Roman" pitchFamily="18" charset="0"/>
                <a:cs typeface="Times New Roman" pitchFamily="18" charset="0"/>
              </a:rPr>
              <a:t>В рамках программы повышения финансовой грамотности с томскими пенсионерами провели видео-встречу по теме «Индексация пенсий».</a:t>
            </a:r>
            <a:br>
              <a:rPr lang="ru-RU" sz="1100" dirty="0">
                <a:latin typeface="Times New Roman" pitchFamily="18" charset="0"/>
                <a:cs typeface="Times New Roman" pitchFamily="18" charset="0"/>
              </a:rPr>
            </a:br>
            <a:r>
              <a:rPr lang="ru-RU" sz="1100" dirty="0">
                <a:latin typeface="Times New Roman" pitchFamily="18" charset="0"/>
                <a:cs typeface="Times New Roman" pitchFamily="18" charset="0"/>
              </a:rPr>
              <a:t>Об индексации пенсий рассказала Яна Олеговна Ларионова–начальник управления установления пенсий Отделения СФР по Томской области. Она напомнила, что в 2023 году проиндексированы пенсии неработающим пенсионерам по старости, работающим пенсионерам, инвалидам, ветеранам войны и боевых действий, детям-инвалидам и потерявшим кормильца.</a:t>
            </a:r>
            <a:br>
              <a:rPr lang="ru-RU" sz="1100" dirty="0">
                <a:latin typeface="Times New Roman" pitchFamily="18" charset="0"/>
                <a:cs typeface="Times New Roman" pitchFamily="18" charset="0"/>
              </a:rPr>
            </a:br>
            <a:r>
              <a:rPr lang="ru-RU" sz="1100" dirty="0">
                <a:latin typeface="Times New Roman" pitchFamily="18" charset="0"/>
                <a:cs typeface="Times New Roman" pitchFamily="18" charset="0"/>
              </a:rPr>
              <a:t>С 1 января 2023 года в России проходит повышение страховой пенсии по старости, а также инвалидности и потере кормильца. </a:t>
            </a:r>
            <a:r>
              <a:rPr lang="ru-RU" sz="1100" dirty="0" smtClean="0">
                <a:latin typeface="Times New Roman" pitchFamily="18" charset="0"/>
                <a:cs typeface="Times New Roman" pitchFamily="18" charset="0"/>
              </a:rPr>
              <a:t>Страховые </a:t>
            </a:r>
            <a:r>
              <a:rPr lang="ru-RU" sz="1100" dirty="0">
                <a:latin typeface="Times New Roman" pitchFamily="18" charset="0"/>
                <a:cs typeface="Times New Roman" pitchFamily="18" charset="0"/>
              </a:rPr>
              <a:t>пенсии неработающих пенсионеров с 1 января 2023 года проиндексированы на 4,8</a:t>
            </a:r>
            <a:r>
              <a:rPr lang="ru-RU" sz="1100" dirty="0" smtClean="0">
                <a:latin typeface="Times New Roman" pitchFamily="18" charset="0"/>
                <a:cs typeface="Times New Roman" pitchFamily="18" charset="0"/>
              </a:rPr>
              <a:t>%. </a:t>
            </a:r>
            <a:r>
              <a:rPr lang="ru-RU" sz="1100" dirty="0">
                <a:latin typeface="Times New Roman" pitchFamily="18" charset="0"/>
                <a:cs typeface="Times New Roman" pitchFamily="18" charset="0"/>
              </a:rPr>
              <a:t>Размер фиксированной выплаты и стоимость пенсионного коэффициента, исходя из которых складывается страховая пенсия, после январского повышения 2023 года составил 7 567,33 рубля и 123,77 </a:t>
            </a:r>
            <a:r>
              <a:rPr lang="ru-RU" sz="1100" dirty="0" smtClean="0">
                <a:latin typeface="Times New Roman" pitchFamily="18" charset="0"/>
                <a:cs typeface="Times New Roman" pitchFamily="18" charset="0"/>
              </a:rPr>
              <a:t>рубля, соответственно</a:t>
            </a:r>
            <a:r>
              <a:rPr lang="ru-RU" sz="1100" dirty="0">
                <a:latin typeface="Times New Roman" pitchFamily="18" charset="0"/>
                <a:cs typeface="Times New Roman" pitchFamily="18" charset="0"/>
              </a:rPr>
              <a:t>.</a:t>
            </a:r>
            <a:br>
              <a:rPr lang="ru-RU" sz="1100" dirty="0">
                <a:latin typeface="Times New Roman" pitchFamily="18" charset="0"/>
                <a:cs typeface="Times New Roman" pitchFamily="18" charset="0"/>
              </a:rPr>
            </a:br>
            <a:r>
              <a:rPr lang="ru-RU" sz="1100" dirty="0" smtClean="0">
                <a:latin typeface="Times New Roman" pitchFamily="18" charset="0"/>
                <a:cs typeface="Times New Roman" pitchFamily="18" charset="0"/>
              </a:rPr>
              <a:t>	- </a:t>
            </a:r>
            <a:r>
              <a:rPr lang="ru-RU" sz="1100" dirty="0">
                <a:latin typeface="Times New Roman" pitchFamily="18" charset="0"/>
                <a:cs typeface="Times New Roman" pitchFamily="18" charset="0"/>
              </a:rPr>
              <a:t>В результате индексации средний размер страховых пенсий по старости неработающих пенсионеров в 2023 году в Томской области увеличился до 21 </a:t>
            </a:r>
            <a:r>
              <a:rPr lang="ru-RU" sz="1100" dirty="0" smtClean="0">
                <a:latin typeface="Times New Roman" pitchFamily="18" charset="0"/>
                <a:cs typeface="Times New Roman" pitchFamily="18" charset="0"/>
              </a:rPr>
              <a:t>042,37 руб. </a:t>
            </a:r>
            <a:r>
              <a:rPr lang="ru-RU" sz="1100" dirty="0">
                <a:latin typeface="Times New Roman" pitchFamily="18" charset="0"/>
                <a:cs typeface="Times New Roman" pitchFamily="18" charset="0"/>
              </a:rPr>
              <a:t>(средний размер прибавки составил 831 руб.), - отметила Яна Олеговна Ларионова. - Конечно, рост зависит от величины пенсии. Если, например, кто-то получает страховую пенсию в 10 000 рублей, то прибавка составила 480 рублей. Те, кому платили 20 000 рублей после январской индексации 2023 года станут получать на 960 рублей больше. Чтобы узнать, каким станет размер страховой пенсии после индексации надо сумму выплаты после июня 2022 года умножить на 1,048. Страховая пенсия 2022г. х 1,048 = Пенсия с января 2023 года, - пояснила она.</a:t>
            </a:r>
            <a:br>
              <a:rPr lang="ru-RU" sz="1100" dirty="0">
                <a:latin typeface="Times New Roman" pitchFamily="18" charset="0"/>
                <a:cs typeface="Times New Roman" pitchFamily="18" charset="0"/>
              </a:rPr>
            </a:br>
            <a:r>
              <a:rPr lang="ru-RU" sz="1100" dirty="0">
                <a:latin typeface="Times New Roman" pitchFamily="18" charset="0"/>
                <a:cs typeface="Times New Roman" pitchFamily="18" charset="0"/>
              </a:rPr>
              <a:t>В соответствии с законодательством предстоящее повышений пенсий не касается работающих пенсионеров, но после увольнения им положен перерасчет размера пенсии с учетом всех индексаций, который производится с 1 - </a:t>
            </a:r>
            <a:r>
              <a:rPr lang="ru-RU" sz="1100" dirty="0" err="1">
                <a:latin typeface="Times New Roman" pitchFamily="18" charset="0"/>
                <a:cs typeface="Times New Roman" pitchFamily="18" charset="0"/>
              </a:rPr>
              <a:t>го</a:t>
            </a:r>
            <a:r>
              <a:rPr lang="ru-RU" sz="1100" dirty="0">
                <a:latin typeface="Times New Roman" pitchFamily="18" charset="0"/>
                <a:cs typeface="Times New Roman" pitchFamily="18" charset="0"/>
              </a:rPr>
              <a:t> числа месяца, следующего за месяцем увольнения, на основании сведений, представленных работодателем.</a:t>
            </a:r>
            <a:br>
              <a:rPr lang="ru-RU" sz="1100" dirty="0">
                <a:latin typeface="Times New Roman" pitchFamily="18" charset="0"/>
                <a:cs typeface="Times New Roman" pitchFamily="18" charset="0"/>
              </a:rPr>
            </a:br>
            <a:r>
              <a:rPr lang="ru-RU" sz="1100" dirty="0" smtClean="0">
                <a:latin typeface="Times New Roman" pitchFamily="18" charset="0"/>
                <a:cs typeface="Times New Roman" pitchFamily="18" charset="0"/>
              </a:rPr>
              <a:t>	Кроме </a:t>
            </a:r>
            <a:r>
              <a:rPr lang="ru-RU" sz="1100" dirty="0">
                <a:latin typeface="Times New Roman" pitchFamily="18" charset="0"/>
                <a:cs typeface="Times New Roman" pitchFamily="18" charset="0"/>
              </a:rPr>
              <a:t>того, Отделение СФР по Томской области ежегодно с 1 августа производит корректировку размеров страховых пенсий работавшим в предыдущем году пенсионерам. Августовский перерасчет страховой пенсии носит </a:t>
            </a:r>
            <a:r>
              <a:rPr lang="ru-RU" sz="1100" dirty="0" err="1">
                <a:latin typeface="Times New Roman" pitchFamily="18" charset="0"/>
                <a:cs typeface="Times New Roman" pitchFamily="18" charset="0"/>
              </a:rPr>
              <a:t>беззаявительный</a:t>
            </a:r>
            <a:r>
              <a:rPr lang="ru-RU" sz="1100" dirty="0">
                <a:latin typeface="Times New Roman" pitchFamily="18" charset="0"/>
                <a:cs typeface="Times New Roman" pitchFamily="18" charset="0"/>
              </a:rPr>
              <a:t> характер, то есть работающим пенсионерам не нужно приходить в органы СФР. Прибавка к пенсии зависит от уровня заработной платы работающего пенсионера в прошлом году, то есть от суммы страховых взносов и начисленных пенсионных коэффициентов.</a:t>
            </a:r>
          </a:p>
          <a:p>
            <a:pPr algn="just"/>
            <a:r>
              <a:rPr lang="ru-RU" sz="1100" dirty="0" smtClean="0">
                <a:latin typeface="Times New Roman" pitchFamily="18" charset="0"/>
                <a:cs typeface="Times New Roman" pitchFamily="18" charset="0"/>
              </a:rPr>
              <a:t>	Среди </a:t>
            </a:r>
            <a:r>
              <a:rPr lang="ru-RU" sz="1100" dirty="0">
                <a:latin typeface="Times New Roman" pitchFamily="18" charset="0"/>
                <a:cs typeface="Times New Roman" pitchFamily="18" charset="0"/>
              </a:rPr>
              <a:t>слушателей было немало </a:t>
            </a:r>
            <a:r>
              <a:rPr lang="ru-RU" sz="1100" dirty="0" err="1">
                <a:latin typeface="Times New Roman" pitchFamily="18" charset="0"/>
                <a:cs typeface="Times New Roman" pitchFamily="18" charset="0"/>
              </a:rPr>
              <a:t>томичей</a:t>
            </a:r>
            <a:r>
              <a:rPr lang="ru-RU" sz="1100" dirty="0">
                <a:latin typeface="Times New Roman" pitchFamily="18" charset="0"/>
                <a:cs typeface="Times New Roman" pitchFamily="18" charset="0"/>
              </a:rPr>
              <a:t>, достигших 80-летнего возраста. Они также имеют право на получение пенсии по старости в повышенном размере за счет повышения фиксированной выплаты. С 1 января 2023 года размер фиксированной выплаты пенсии по старости проиндексирован и составляет 7 567, 33 руб. Для 80-летних получателей страховой пенсии, установленной по общему порядку, размер фиксированной выплаты увеличивается вдвое и составляет 15 134,66 рублей. Повышение производится в </a:t>
            </a:r>
            <a:r>
              <a:rPr lang="ru-RU" sz="1100" dirty="0" err="1">
                <a:latin typeface="Times New Roman" pitchFamily="18" charset="0"/>
                <a:cs typeface="Times New Roman" pitchFamily="18" charset="0"/>
              </a:rPr>
              <a:t>беззаявительном</a:t>
            </a:r>
            <a:r>
              <a:rPr lang="ru-RU" sz="1100" dirty="0">
                <a:latin typeface="Times New Roman" pitchFamily="18" charset="0"/>
                <a:cs typeface="Times New Roman" pitchFamily="18" charset="0"/>
              </a:rPr>
              <a:t> порядке со дня рождения пенсионера. В Томской области получателями повышенной пенсии является более 20 тысяч пенсионеров.</a:t>
            </a:r>
          </a:p>
          <a:p>
            <a:pPr algn="just"/>
            <a:r>
              <a:rPr lang="ru-RU" sz="1100" dirty="0" smtClean="0">
                <a:latin typeface="Times New Roman" pitchFamily="18" charset="0"/>
                <a:cs typeface="Times New Roman" pitchFamily="18" charset="0"/>
              </a:rPr>
              <a:t>	Повышение </a:t>
            </a:r>
            <a:r>
              <a:rPr lang="ru-RU" sz="1100" dirty="0">
                <a:latin typeface="Times New Roman" pitchFamily="18" charset="0"/>
                <a:cs typeface="Times New Roman" pitchFamily="18" charset="0"/>
              </a:rPr>
              <a:t>фиксированной выплаты не происходит при достижении получателем возраста 80 лет в том случае, если человек получает пенсию по потере кормильца, социальную пенсию по старости, а также, если является инвалидом I группы (инвалиды I группы получают повышенный размер этой выплаты согласно своему статусу и независимо от возраста).</a:t>
            </a:r>
          </a:p>
          <a:p>
            <a:pPr algn="just"/>
            <a:r>
              <a:rPr lang="ru-RU" sz="1100" dirty="0" smtClean="0">
                <a:latin typeface="Times New Roman" pitchFamily="18" charset="0"/>
                <a:cs typeface="Times New Roman" pitchFamily="18" charset="0"/>
              </a:rPr>
              <a:t>	Также </a:t>
            </a:r>
            <a:r>
              <a:rPr lang="ru-RU" sz="1100" dirty="0">
                <a:latin typeface="Times New Roman" pitchFamily="18" charset="0"/>
                <a:cs typeface="Times New Roman" pitchFamily="18" charset="0"/>
              </a:rPr>
              <a:t>отметим, что увеличение выплаты предоставляется исключительно пенсионерам, получающим страховую пенсию по старости. Граждане, достигшие возраста 80 лет и получающие социальную пенсию по старости или пенсию по случаю потери кормильца, претендовать на повышение не могут. Не увеличивается фиксированная выплата и у инвалидов I группы, так как данная категория уже получает фиксированную выплату в двойном размере в связи с инвалидностью.</a:t>
            </a:r>
          </a:p>
          <a:p>
            <a:pPr algn="r"/>
            <a:r>
              <a:rPr lang="en-US" sz="1100" dirty="0">
                <a:latin typeface="Times New Roman" pitchFamily="18" charset="0"/>
                <a:cs typeface="Times New Roman" pitchFamily="18" charset="0"/>
              </a:rPr>
              <a:t>	</a:t>
            </a:r>
            <a:r>
              <a:rPr lang="ru-RU" sz="1100" dirty="0">
                <a:latin typeface="Times New Roman" pitchFamily="18" charset="0"/>
                <a:cs typeface="Times New Roman" pitchFamily="18" charset="0"/>
              </a:rPr>
              <a:t>__________________________</a:t>
            </a:r>
            <a:r>
              <a:rPr lang="ru-RU" sz="1100" dirty="0" smtClean="0">
                <a:latin typeface="Times New Roman" pitchFamily="18" charset="0"/>
                <a:cs typeface="Times New Roman" pitchFamily="18" charset="0"/>
              </a:rPr>
              <a:t>______________________</a:t>
            </a:r>
          </a:p>
          <a:p>
            <a:pPr algn="r"/>
            <a:r>
              <a:rPr lang="ru-RU" sz="1100" dirty="0">
                <a:latin typeface="Times New Roman" pitchFamily="18" charset="0"/>
                <a:cs typeface="Times New Roman" pitchFamily="18" charset="0"/>
              </a:rPr>
              <a:t>Группа по взаимодействию со СМИ </a:t>
            </a:r>
          </a:p>
          <a:p>
            <a:pPr algn="r"/>
            <a:r>
              <a:rPr lang="ru-RU" sz="1100" dirty="0">
                <a:latin typeface="Times New Roman" pitchFamily="18" charset="0"/>
                <a:cs typeface="Times New Roman" pitchFamily="18" charset="0"/>
              </a:rPr>
              <a:t>Отделения Фонда пенсионного и социального </a:t>
            </a:r>
          </a:p>
          <a:p>
            <a:pPr algn="r"/>
            <a:r>
              <a:rPr lang="ru-RU" sz="1100" dirty="0">
                <a:latin typeface="Times New Roman" pitchFamily="18" charset="0"/>
                <a:cs typeface="Times New Roman" pitchFamily="18" charset="0"/>
              </a:rPr>
              <a:t>страхования РФ по Томской области</a:t>
            </a:r>
          </a:p>
          <a:p>
            <a:pPr algn="r"/>
            <a:r>
              <a:rPr lang="ru-RU" sz="1100" dirty="0">
                <a:latin typeface="Times New Roman" pitchFamily="18" charset="0"/>
                <a:cs typeface="Times New Roman" pitchFamily="18" charset="0"/>
              </a:rPr>
              <a:t>Сайт: </a:t>
            </a:r>
            <a:r>
              <a:rPr lang="en-US" sz="1100" dirty="0">
                <a:latin typeface="Times New Roman" pitchFamily="18" charset="0"/>
                <a:cs typeface="Times New Roman" pitchFamily="18" charset="0"/>
                <a:hlinkClick r:id="rId3"/>
              </a:rPr>
              <a:t>www.sfr.gov.ru</a:t>
            </a:r>
            <a:endParaRPr lang="ru-RU" sz="1100" dirty="0">
              <a:latin typeface="Times New Roman" pitchFamily="18" charset="0"/>
              <a:cs typeface="Times New Roman" pitchFamily="18" charset="0"/>
            </a:endParaRPr>
          </a:p>
          <a:p>
            <a:pPr algn="r"/>
            <a:r>
              <a:rPr lang="ru-RU" sz="1100" dirty="0">
                <a:latin typeface="Times New Roman" pitchFamily="18" charset="0"/>
                <a:cs typeface="Times New Roman" pitchFamily="18" charset="0"/>
              </a:rPr>
              <a:t>Тел.: (3822) 48-55-80; 48-55-91;</a:t>
            </a:r>
          </a:p>
          <a:p>
            <a:pPr algn="r"/>
            <a:r>
              <a:rPr lang="ru-RU" sz="1100" dirty="0">
                <a:latin typeface="Times New Roman" pitchFamily="18" charset="0"/>
                <a:cs typeface="Times New Roman" pitchFamily="18" charset="0"/>
              </a:rPr>
              <a:t>89234487797</a:t>
            </a:r>
          </a:p>
          <a:p>
            <a:pPr algn="r"/>
            <a:r>
              <a:rPr lang="ru-RU" sz="1100" dirty="0">
                <a:latin typeface="Times New Roman" pitchFamily="18" charset="0"/>
                <a:cs typeface="Times New Roman" pitchFamily="18" charset="0"/>
              </a:rPr>
              <a:t>E-</a:t>
            </a:r>
            <a:r>
              <a:rPr lang="ru-RU" sz="1100" dirty="0" err="1">
                <a:latin typeface="Times New Roman" pitchFamily="18" charset="0"/>
                <a:cs typeface="Times New Roman" pitchFamily="18" charset="0"/>
              </a:rPr>
              <a:t>mail</a:t>
            </a:r>
            <a:r>
              <a:rPr lang="ru-RU" sz="1100" dirty="0">
                <a:latin typeface="Times New Roman" pitchFamily="18" charset="0"/>
                <a:cs typeface="Times New Roman" pitchFamily="18" charset="0"/>
              </a:rPr>
              <a:t>: </a:t>
            </a:r>
            <a:r>
              <a:rPr lang="ru-RU" sz="1100" dirty="0" err="1">
                <a:latin typeface="Times New Roman" pitchFamily="18" charset="0"/>
                <a:cs typeface="Times New Roman" pitchFamily="18" charset="0"/>
              </a:rPr>
              <a:t>smi</a:t>
            </a:r>
            <a:r>
              <a:rPr lang="ru-RU" sz="1100">
                <a:latin typeface="Times New Roman" pitchFamily="18" charset="0"/>
                <a:cs typeface="Times New Roman" pitchFamily="18" charset="0"/>
              </a:rPr>
              <a:t> @080.pfr.ru</a:t>
            </a:r>
          </a:p>
          <a:p>
            <a:pPr algn="just"/>
            <a:endParaRPr lang="ru-RU" sz="11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TotalTime>
  <Words>17</Words>
  <Application>Microsoft Office PowerPoint</Application>
  <PresentationFormat>Произвольный</PresentationFormat>
  <Paragraphs>16</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Office Theme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Колтыпина Галина Алексеевна</dc:creator>
  <cp:lastModifiedBy>Шапова</cp:lastModifiedBy>
  <cp:revision>16</cp:revision>
  <dcterms:created xsi:type="dcterms:W3CDTF">2022-03-09T10:41:17Z</dcterms:created>
  <dcterms:modified xsi:type="dcterms:W3CDTF">2023-01-20T01:49:22Z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2022-03-09T00:00:00Z</vt:filetime>
  </property>
  <property fmtid="{D5CDD505-2E9C-101B-9397-08002B2CF9AE}" pid="3" name="Creator">
    <vt:lpwstr>Adobe InDesign 16.1 (Macintosh)</vt:lpwstr>
  </property>
  <property fmtid="{D5CDD505-2E9C-101B-9397-08002B2CF9AE}" pid="4" name="LastSaved">
    <vt:filetime>2022-03-09T00:00:00Z</vt:filetime>
  </property>
</Properties>
</file>