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63" r:id="rId3"/>
    <p:sldId id="260" r:id="rId4"/>
    <p:sldId id="262" r:id="rId5"/>
    <p:sldId id="259" r:id="rId6"/>
  </p:sldIdLst>
  <p:sldSz cx="12192000" cy="6858000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7791" autoAdjust="0"/>
  </p:normalViewPr>
  <p:slideViewPr>
    <p:cSldViewPr snapToGrid="0">
      <p:cViewPr>
        <p:scale>
          <a:sx n="80" d="100"/>
          <a:sy n="80" d="100"/>
        </p:scale>
        <p:origin x="-677" y="-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A530B7-30EC-434F-8BAE-3ECC532E2826}" type="datetimeFigureOut">
              <a:rPr lang="ru-RU" smtClean="0"/>
              <a:t>24.08.2021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681D9B-43C3-41D3-9F6D-2F6E433954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3967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681D9B-43C3-41D3-9F6D-2F6E433954AD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04626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681D9B-43C3-41D3-9F6D-2F6E433954AD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34906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681D9B-43C3-41D3-9F6D-2F6E433954AD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67854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A95161AA-3D13-4DFB-9ADE-A43A5BF6ABF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DB9EC633-311C-490B-AF93-3D2B9E9178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EA3D1793-2D2F-4E45-9BFD-14040C6444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C5830-C9C4-4BCB-B8A2-B25A635F3E35}" type="datetimeFigureOut">
              <a:rPr lang="ru-RU" smtClean="0"/>
              <a:t>24.08.2021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8BE2E654-2594-4F0C-A06D-C1AEB19AE5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CA16F7D0-6863-4FC3-BC64-AC4DD95BE9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1B794-EEF4-4DAE-BF9F-18E6B91B9B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6807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FC839977-B647-443B-A3AC-DF5EE43A70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376D6325-F938-4FF8-B61D-4C3EFA4EE4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A9913B4F-F89B-42F1-9E1B-F6AE18611E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C5830-C9C4-4BCB-B8A2-B25A635F3E35}" type="datetimeFigureOut">
              <a:rPr lang="ru-RU" smtClean="0"/>
              <a:t>24.08.2021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D3D24694-CD75-4E22-8756-4D86E2C34B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36B61C2F-B3C1-4A57-99F3-EF12EE922C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1B794-EEF4-4DAE-BF9F-18E6B91B9B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42881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="" xmlns:a16="http://schemas.microsoft.com/office/drawing/2014/main" id="{930F2D66-9450-43D7-8201-204CE28D9FE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178CEA7C-08B6-4B8E-A884-A5E04E368B0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9B365926-5AEB-4112-889B-BD546D8238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C5830-C9C4-4BCB-B8A2-B25A635F3E35}" type="datetimeFigureOut">
              <a:rPr lang="ru-RU" smtClean="0"/>
              <a:t>24.08.2021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A5FB9948-7D03-4992-A760-D32D0EB4F3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A6495719-286F-4CDD-BAC3-C2C0A3D0AF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1B794-EEF4-4DAE-BF9F-18E6B91B9B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61244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E5CF2153-7DC2-4CA9-8759-9FE99C9AE6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7509EBC4-BC12-4920-B466-BEB06ABCA3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27D91D33-81AE-47CF-B6E6-04869AEF93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C5830-C9C4-4BCB-B8A2-B25A635F3E35}" type="datetimeFigureOut">
              <a:rPr lang="ru-RU" smtClean="0"/>
              <a:t>24.08.2021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AD96D0B2-C6C0-4348-8BF4-1846C793A8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BE4F1B00-B85B-44B4-998C-E60BB9A1DE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1B794-EEF4-4DAE-BF9F-18E6B91B9B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81527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FDE8C849-C22C-421F-9C5C-A423AC4AAF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6BC2F504-1F0A-4FF9-9E7E-9FDE15D783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C7C3C1C7-62E8-42D8-9731-FA231F092C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C5830-C9C4-4BCB-B8A2-B25A635F3E35}" type="datetimeFigureOut">
              <a:rPr lang="ru-RU" smtClean="0"/>
              <a:t>24.08.2021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22C9C8F3-F300-4046-8631-6A45E38732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DFF1D43B-9820-4C14-9B8C-4D9E3A1E8F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1B794-EEF4-4DAE-BF9F-18E6B91B9B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20327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71E445CB-B09D-44EF-9456-E513746010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EF9DEAB8-932F-4C59-A6EA-F4F8CA936D2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C54D248C-CEDA-400C-92E9-4845D2281E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2F74D3E2-4C0B-41BD-9D0F-9656EDEF7C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C5830-C9C4-4BCB-B8A2-B25A635F3E35}" type="datetimeFigureOut">
              <a:rPr lang="ru-RU" smtClean="0"/>
              <a:t>24.08.2021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D36BD4A3-0ADE-45B1-8DB6-14176193C5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05CDC204-B13A-4339-BD28-3DD50EF7A9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1B794-EEF4-4DAE-BF9F-18E6B91B9B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51768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5E07F8BC-A6D5-462E-A485-1C2310802D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C9474567-8C53-4DD2-BA71-130F028F49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6FB92F32-4D33-4CAA-8C53-50622F541B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="" xmlns:a16="http://schemas.microsoft.com/office/drawing/2014/main" id="{C0827DA2-4587-4B10-9457-4FF9F3BDAC5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="" xmlns:a16="http://schemas.microsoft.com/office/drawing/2014/main" id="{D08D040C-56E9-4997-BE73-2746064BEFB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="" xmlns:a16="http://schemas.microsoft.com/office/drawing/2014/main" id="{62C0CD56-3395-43BF-8BD8-4C7BFAC302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C5830-C9C4-4BCB-B8A2-B25A635F3E35}" type="datetimeFigureOut">
              <a:rPr lang="ru-RU" smtClean="0"/>
              <a:t>24.08.2021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="" xmlns:a16="http://schemas.microsoft.com/office/drawing/2014/main" id="{66595676-1E22-4705-ABC4-11A1116795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="" xmlns:a16="http://schemas.microsoft.com/office/drawing/2014/main" id="{C3F4D4E1-2E83-4094-BDB7-AA09AEFEFD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1B794-EEF4-4DAE-BF9F-18E6B91B9B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24726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71F86BEF-E703-4964-BFBA-922046872A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="" xmlns:a16="http://schemas.microsoft.com/office/drawing/2014/main" id="{732D86E3-E807-4F04-AF74-3AD04C4DE8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C5830-C9C4-4BCB-B8A2-B25A635F3E35}" type="datetimeFigureOut">
              <a:rPr lang="ru-RU" smtClean="0"/>
              <a:t>24.08.2021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="" xmlns:a16="http://schemas.microsoft.com/office/drawing/2014/main" id="{9050B082-A689-42ED-BF1A-BEC38D61EE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="" xmlns:a16="http://schemas.microsoft.com/office/drawing/2014/main" id="{4E92D520-E83C-4E9E-80B7-A5929179B3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1B794-EEF4-4DAE-BF9F-18E6B91B9B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5281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="" xmlns:a16="http://schemas.microsoft.com/office/drawing/2014/main" id="{0B489C40-EDDC-452D-A396-71972006E2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C5830-C9C4-4BCB-B8A2-B25A635F3E35}" type="datetimeFigureOut">
              <a:rPr lang="ru-RU" smtClean="0"/>
              <a:t>24.08.2021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="" xmlns:a16="http://schemas.microsoft.com/office/drawing/2014/main" id="{28578F51-1B17-434F-862E-6CF3963170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="" xmlns:a16="http://schemas.microsoft.com/office/drawing/2014/main" id="{599D590B-11FF-49C7-9092-EF3816CCE1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1B794-EEF4-4DAE-BF9F-18E6B91B9B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25172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4A426E7F-6D7E-4A87-BF96-1B57ED5193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5B4E6AAD-DFC8-42A6-A8B4-EA07F8DF21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B6022D56-BA16-4044-80DB-24445379CE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2103F430-435F-4026-85EA-BD175161B6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C5830-C9C4-4BCB-B8A2-B25A635F3E35}" type="datetimeFigureOut">
              <a:rPr lang="ru-RU" smtClean="0"/>
              <a:t>24.08.2021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47D24E31-8AB2-4864-9876-576A619F6F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162F4AEA-D850-484E-8F27-441EF583CE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1B794-EEF4-4DAE-BF9F-18E6B91B9B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83424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6D0B79EA-F897-4400-9356-9D6A02E6D3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="" xmlns:a16="http://schemas.microsoft.com/office/drawing/2014/main" id="{6F312E05-29E2-4A12-81C3-B62A87430AB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C34D68C7-32C8-42AB-A63D-B303635FC7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1F22352B-182A-4F0B-BA10-CFC7343A01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C5830-C9C4-4BCB-B8A2-B25A635F3E35}" type="datetimeFigureOut">
              <a:rPr lang="ru-RU" smtClean="0"/>
              <a:t>24.08.2021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229772D3-668B-4159-860F-CC31843AC2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ADE1FC93-A051-49E9-8E1D-01B8536C1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1B794-EEF4-4DAE-BF9F-18E6B91B9B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86603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2D748A55-3585-45F0-A840-702CC52473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C632FA23-C90A-425E-8B19-879A03A74C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306FC518-3A65-4E01-9485-00DC2C5AB9C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4C5830-C9C4-4BCB-B8A2-B25A635F3E35}" type="datetimeFigureOut">
              <a:rPr lang="ru-RU" smtClean="0"/>
              <a:t>24.08.2021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75D3C1DC-99B2-4EDC-B4D5-B0F670F40FF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58CE02D1-88C9-4674-A0DA-ED034178D59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61B794-EEF4-4DAE-BF9F-18E6B91B9B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23096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ailto:fond@invetom.ru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fond@invetom.ru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invetom.ru/programms/paket-dokumentov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="" xmlns:a16="http://schemas.microsoft.com/office/drawing/2014/main" id="{D11FDCD0-282B-4D56-87C5-5C7ABCCFC2CB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93711" y="867969"/>
            <a:ext cx="813687" cy="813687"/>
          </a:xfrm>
          <a:prstGeom prst="rect">
            <a:avLst/>
          </a:prstGeom>
          <a:noFill/>
          <a:ln>
            <a:solidFill>
              <a:schemeClr val="bg1"/>
            </a:solidFill>
          </a:ln>
          <a:effectLst>
            <a:outerShdw blurRad="50800" dist="50800" dir="5400000" algn="ctr" rotWithShape="0">
              <a:schemeClr val="bg1"/>
            </a:outerShdw>
          </a:effectLst>
        </p:spPr>
      </p:pic>
      <p:sp>
        <p:nvSpPr>
          <p:cNvPr id="7" name="object 3">
            <a:extLst>
              <a:ext uri="{FF2B5EF4-FFF2-40B4-BE49-F238E27FC236}">
                <a16:creationId xmlns="" xmlns:a16="http://schemas.microsoft.com/office/drawing/2014/main" id="{1DEABE49-1864-490E-A38A-76036D47A21E}"/>
              </a:ext>
            </a:extLst>
          </p:cNvPr>
          <p:cNvSpPr/>
          <p:nvPr/>
        </p:nvSpPr>
        <p:spPr>
          <a:xfrm>
            <a:off x="6409678" y="0"/>
            <a:ext cx="5782322" cy="68580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799" dirty="0"/>
          </a:p>
        </p:txBody>
      </p:sp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34D77EE3-1C25-4AC7-8112-86066C53AE2A}"/>
              </a:ext>
            </a:extLst>
          </p:cNvPr>
          <p:cNvSpPr txBox="1"/>
          <p:nvPr/>
        </p:nvSpPr>
        <p:spPr>
          <a:xfrm>
            <a:off x="942044" y="406304"/>
            <a:ext cx="1030791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0" hangingPunct="0">
              <a:defRPr/>
            </a:pPr>
            <a:r>
              <a:rPr lang="ru-RU" sz="2400" u="none" dirty="0">
                <a:solidFill>
                  <a:srgbClr val="562212"/>
                </a:solidFill>
                <a:latin typeface="Arial Black" panose="020B0A04020102020204" pitchFamily="34" charset="0"/>
                <a:cs typeface="+mn-cs"/>
              </a:rPr>
              <a:t>ЛЬГОТНЫЕ ЗАЙМЫ ДЛЯ САМОЗАНЯТЫХ ГРАЖДАН!</a:t>
            </a:r>
            <a:endParaRPr lang="ru-RU" altLang="ru-RU" sz="2400" u="none" dirty="0">
              <a:solidFill>
                <a:srgbClr val="562212"/>
              </a:solidFill>
              <a:latin typeface="Arial Black" panose="020B0A04020102020204" pitchFamily="34" charset="0"/>
              <a:cs typeface="+mn-cs"/>
            </a:endParaRPr>
          </a:p>
        </p:txBody>
      </p:sp>
      <p:graphicFrame>
        <p:nvGraphicFramePr>
          <p:cNvPr id="17" name="Таблица 16">
            <a:extLst>
              <a:ext uri="{FF2B5EF4-FFF2-40B4-BE49-F238E27FC236}">
                <a16:creationId xmlns="" xmlns:a16="http://schemas.microsoft.com/office/drawing/2014/main" id="{A3FB25F7-B124-44A4-9324-6207247A452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1050671"/>
              </p:ext>
            </p:extLst>
          </p:nvPr>
        </p:nvGraphicFramePr>
        <p:xfrm>
          <a:off x="-1" y="1150358"/>
          <a:ext cx="12192000" cy="496425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44795">
                  <a:extLst>
                    <a:ext uri="{9D8B030D-6E8A-4147-A177-3AD203B41FA5}">
                      <a16:colId xmlns="" xmlns:a16="http://schemas.microsoft.com/office/drawing/2014/main" val="478215040"/>
                    </a:ext>
                  </a:extLst>
                </a:gridCol>
                <a:gridCol w="10647205">
                  <a:extLst>
                    <a:ext uri="{9D8B030D-6E8A-4147-A177-3AD203B41FA5}">
                      <a16:colId xmlns="" xmlns:a16="http://schemas.microsoft.com/office/drawing/2014/main" val="3671297525"/>
                    </a:ext>
                  </a:extLst>
                </a:gridCol>
              </a:tblGrid>
              <a:tr h="175146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</a:rPr>
                        <a:t>Условия новой программы кредитования:</a:t>
                      </a:r>
                      <a:endParaRPr lang="ru-RU" sz="11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5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098" marR="55098" marT="0" marB="0">
                    <a:solidFill>
                      <a:srgbClr val="56221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solidFill>
                            <a:sysClr val="windowText" lastClr="000000"/>
                          </a:solidFill>
                          <a:effectLst/>
                        </a:rPr>
                        <a:t>Процентная ставка – от</a:t>
                      </a:r>
                      <a:r>
                        <a:rPr lang="ru-RU" sz="1400" baseline="0" dirty="0">
                          <a:solidFill>
                            <a:sysClr val="windowText" lastClr="000000"/>
                          </a:solidFill>
                          <a:effectLst/>
                        </a:rPr>
                        <a:t> 6,5% до 7,8% (без дополнительных комиссий и сборов); </a:t>
                      </a:r>
                      <a:r>
                        <a:rPr lang="ru-RU" sz="1400" dirty="0">
                          <a:solidFill>
                            <a:sysClr val="windowText" lastClr="000000"/>
                          </a:solidFill>
                          <a:effectLst/>
                        </a:rPr>
                        <a:t>;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solidFill>
                            <a:sysClr val="windowText" lastClr="000000"/>
                          </a:solidFill>
                          <a:effectLst/>
                        </a:rPr>
                        <a:t>Сумма: от 50 000 рублей до 500 000 рублей;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solidFill>
                            <a:sysClr val="windowText" lastClr="000000"/>
                          </a:solidFill>
                          <a:effectLst/>
                        </a:rPr>
                        <a:t>Срок: от 6 месяцев до 24 месяцев;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solidFill>
                            <a:sysClr val="windowText" lastClr="000000"/>
                          </a:solidFill>
                          <a:effectLst/>
                        </a:rPr>
                        <a:t>Отсрочка оплаты основного долга до 6 месяцев;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u="sng" dirty="0">
                          <a:solidFill>
                            <a:sysClr val="windowText" lastClr="000000"/>
                          </a:solidFill>
                          <a:effectLst/>
                        </a:rPr>
                        <a:t>Обеспечение</a:t>
                      </a:r>
                      <a:r>
                        <a:rPr lang="ru-RU" sz="1100" u="sng" dirty="0">
                          <a:solidFill>
                            <a:sysClr val="windowText" lastClr="000000"/>
                          </a:solidFill>
                          <a:effectLst/>
                        </a:rPr>
                        <a:t>: </a:t>
                      </a:r>
                      <a:r>
                        <a:rPr lang="ru-RU" sz="1400" u="sng" dirty="0">
                          <a:solidFill>
                            <a:srgbClr val="FF0000"/>
                          </a:solidFill>
                          <a:effectLst/>
                        </a:rPr>
                        <a:t>от 50 000 рублей до 200 000 рублей – без обеспечения</a:t>
                      </a:r>
                      <a:r>
                        <a:rPr lang="ru-RU" sz="1400" u="sng" dirty="0">
                          <a:solidFill>
                            <a:sysClr val="windowText" lastClr="000000"/>
                          </a:solidFill>
                          <a:effectLst/>
                        </a:rPr>
                        <a:t>, от 200 001 до 500 000 рублей – поручительство </a:t>
                      </a:r>
                      <a:r>
                        <a:rPr lang="ru-RU" sz="1400" u="sng" dirty="0" err="1">
                          <a:solidFill>
                            <a:sysClr val="windowText" lastClr="000000"/>
                          </a:solidFill>
                          <a:effectLst/>
                        </a:rPr>
                        <a:t>физ</a:t>
                      </a:r>
                      <a:r>
                        <a:rPr lang="ru-RU" sz="1400" u="sng" dirty="0">
                          <a:solidFill>
                            <a:sysClr val="windowText" lastClr="000000"/>
                          </a:solidFill>
                          <a:effectLst/>
                        </a:rPr>
                        <a:t>/юр лица или предоставление залога;</a:t>
                      </a:r>
                      <a:endParaRPr lang="ru-RU" sz="1400" u="sng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098" marR="55098" marT="0" marB="0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079161683"/>
                  </a:ext>
                </a:extLst>
              </a:tr>
              <a:tr h="62492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</a:rPr>
                        <a:t>Кому подходит:</a:t>
                      </a:r>
                      <a:endParaRPr lang="ru-RU" sz="11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098" marR="55098" marT="0" marB="0">
                    <a:solidFill>
                      <a:srgbClr val="56221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solidFill>
                            <a:srgbClr val="555555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Данный финансовый продукт государственной поддержки актуален для ФЛ НПД, не являющимися ИП, зарегистрированным и осуществляющим деятельность на территории Томской области.</a:t>
                      </a:r>
                      <a:endParaRPr lang="ru-RU" sz="120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098" marR="55098" marT="0" marB="0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949554989"/>
                  </a:ext>
                </a:extLst>
              </a:tr>
              <a:tr h="184101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</a:rPr>
                        <a:t>Цели: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098" marR="55098" marT="0" marB="0">
                    <a:solidFill>
                      <a:srgbClr val="56221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1" dirty="0">
                          <a:solidFill>
                            <a:sysClr val="windowText" lastClr="000000"/>
                          </a:solidFill>
                          <a:effectLst/>
                        </a:rPr>
                        <a:t>Финансирование текущей деятельности: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buFont typeface="Wingdings" panose="05000000000000000000" pitchFamily="2" charset="2"/>
                        <a:buChar char=""/>
                      </a:pPr>
                      <a:r>
                        <a:rPr lang="ru-RU" sz="1400" dirty="0">
                          <a:solidFill>
                            <a:sysClr val="windowText" lastClr="000000"/>
                          </a:solidFill>
                          <a:effectLst/>
                        </a:rPr>
                        <a:t>пополнение оборотных средств;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buFont typeface="Wingdings" panose="05000000000000000000" pitchFamily="2" charset="2"/>
                        <a:buChar char=""/>
                      </a:pPr>
                      <a:r>
                        <a:rPr lang="ru-RU" sz="1400" dirty="0">
                          <a:solidFill>
                            <a:sysClr val="windowText" lastClr="000000"/>
                          </a:solidFill>
                          <a:effectLst/>
                        </a:rPr>
                        <a:t>оплата арендных платежей;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buFont typeface="Wingdings" panose="05000000000000000000" pitchFamily="2" charset="2"/>
                        <a:buChar char=""/>
                      </a:pPr>
                      <a:r>
                        <a:rPr lang="ru-RU" sz="1400" dirty="0">
                          <a:solidFill>
                            <a:sysClr val="windowText" lastClr="000000"/>
                          </a:solidFill>
                          <a:effectLst/>
                        </a:rPr>
                        <a:t>выплата заработной платы;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ru-RU" sz="1400" dirty="0">
                          <a:solidFill>
                            <a:sysClr val="windowText" lastClr="000000"/>
                          </a:solidFill>
                          <a:effectLst/>
                        </a:rPr>
                        <a:t>оплата текущих налоговых платежей, сборов, страховых взносов во внебюджетные фонды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1" dirty="0">
                          <a:solidFill>
                            <a:sysClr val="windowText" lastClr="000000"/>
                          </a:solidFill>
                          <a:effectLst/>
                        </a:rPr>
                        <a:t>Финансирование инвестиционной деятельности:</a:t>
                      </a:r>
                    </a:p>
                    <a:p>
                      <a:pPr marL="171450" lvl="0" indent="-171450">
                        <a:lnSpc>
                          <a:spcPts val="700"/>
                        </a:lnSpc>
                        <a:spcAft>
                          <a:spcPts val="600"/>
                        </a:spcAft>
                        <a:buFont typeface="Wingdings" panose="05000000000000000000" pitchFamily="2" charset="2"/>
                        <a:buChar char="ü"/>
                      </a:pPr>
                      <a:r>
                        <a:rPr lang="ru-RU" sz="1400" dirty="0">
                          <a:solidFill>
                            <a:sysClr val="windowText" lastClr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вложения во внеоборотные активы;</a:t>
                      </a:r>
                    </a:p>
                    <a:p>
                      <a:pPr marL="171450" lvl="0" indent="-171450">
                        <a:lnSpc>
                          <a:spcPts val="700"/>
                        </a:lnSpc>
                        <a:spcAft>
                          <a:spcPts val="600"/>
                        </a:spcAft>
                        <a:buFont typeface="Wingdings" panose="05000000000000000000" pitchFamily="2" charset="2"/>
                        <a:buChar char="ü"/>
                      </a:pPr>
                      <a:r>
                        <a:rPr lang="ru-RU" sz="1400" dirty="0">
                          <a:solidFill>
                            <a:sysClr val="windowText" lastClr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строительство, капитальный ремонт или реконструкция нежилых помещений, используемых для предпринимательской деятельности;</a:t>
                      </a:r>
                    </a:p>
                    <a:p>
                      <a:pPr marL="171450" lvl="0" indent="-171450">
                        <a:lnSpc>
                          <a:spcPts val="700"/>
                        </a:lnSpc>
                        <a:spcAft>
                          <a:spcPts val="600"/>
                        </a:spcAft>
                        <a:buFont typeface="Wingdings" panose="05000000000000000000" pitchFamily="2" charset="2"/>
                        <a:buChar char="ü"/>
                      </a:pPr>
                      <a:r>
                        <a:rPr lang="ru-RU" sz="1400" dirty="0">
                          <a:solidFill>
                            <a:sysClr val="windowText" lastClr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приобретение нежилых помещений, оборудования;</a:t>
                      </a:r>
                    </a:p>
                    <a:p>
                      <a:pPr marL="171450" lvl="0" indent="-171450">
                        <a:lnSpc>
                          <a:spcPts val="700"/>
                        </a:lnSpc>
                        <a:spcAft>
                          <a:spcPts val="600"/>
                        </a:spcAft>
                        <a:buFont typeface="Wingdings" panose="05000000000000000000" pitchFamily="2" charset="2"/>
                        <a:buChar char="ü"/>
                      </a:pPr>
                      <a:r>
                        <a:rPr lang="ru-RU" sz="1400" dirty="0">
                          <a:solidFill>
                            <a:sysClr val="windowText" lastClr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иные расходы, связанные с инвестиционной деятельностью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Wingdings" panose="05000000000000000000" pitchFamily="2" charset="2"/>
                        <a:buChar char=""/>
                      </a:pPr>
                      <a:endParaRPr lang="ru-RU" sz="100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098" marR="55098" marT="0" marB="0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846984889"/>
                  </a:ext>
                </a:extLst>
              </a:tr>
            </a:tbl>
          </a:graphicData>
        </a:graphic>
      </p:graphicFrame>
      <p:sp>
        <p:nvSpPr>
          <p:cNvPr id="2" name="Прямоугольник 1"/>
          <p:cNvSpPr/>
          <p:nvPr/>
        </p:nvSpPr>
        <p:spPr>
          <a:xfrm>
            <a:off x="571500" y="6050749"/>
            <a:ext cx="1146516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 уважением, МКК Фонд микрофинансирования Томской области адрес: г. Томск, Московский тракт, дом 12, этаж 3, тел. 8 (3822) 901-000, 8 (3822) 902-910 http://invetom.ru/</a:t>
            </a:r>
          </a:p>
        </p:txBody>
      </p:sp>
    </p:spTree>
    <p:extLst>
      <p:ext uri="{BB962C8B-B14F-4D97-AF65-F5344CB8AC3E}">
        <p14:creationId xmlns:p14="http://schemas.microsoft.com/office/powerpoint/2010/main" val="9855665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="" xmlns:a16="http://schemas.microsoft.com/office/drawing/2014/main" id="{D11FDCD0-282B-4D56-87C5-5C7ABCCFC2CB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93711" y="867969"/>
            <a:ext cx="813687" cy="813687"/>
          </a:xfrm>
          <a:prstGeom prst="rect">
            <a:avLst/>
          </a:prstGeom>
          <a:noFill/>
          <a:ln>
            <a:solidFill>
              <a:schemeClr val="bg1"/>
            </a:solidFill>
          </a:ln>
          <a:effectLst>
            <a:outerShdw blurRad="50800" dist="50800" dir="5400000" algn="ctr" rotWithShape="0">
              <a:schemeClr val="bg1"/>
            </a:outerShdw>
          </a:effectLst>
        </p:spPr>
      </p:pic>
      <p:sp>
        <p:nvSpPr>
          <p:cNvPr id="7" name="object 3">
            <a:extLst>
              <a:ext uri="{FF2B5EF4-FFF2-40B4-BE49-F238E27FC236}">
                <a16:creationId xmlns="" xmlns:a16="http://schemas.microsoft.com/office/drawing/2014/main" id="{1DEABE49-1864-490E-A38A-76036D47A21E}"/>
              </a:ext>
            </a:extLst>
          </p:cNvPr>
          <p:cNvSpPr/>
          <p:nvPr/>
        </p:nvSpPr>
        <p:spPr>
          <a:xfrm>
            <a:off x="6409678" y="0"/>
            <a:ext cx="5782322" cy="68580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799" dirty="0"/>
          </a:p>
        </p:txBody>
      </p:sp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34D77EE3-1C25-4AC7-8112-86066C53AE2A}"/>
              </a:ext>
            </a:extLst>
          </p:cNvPr>
          <p:cNvSpPr txBox="1"/>
          <p:nvPr/>
        </p:nvSpPr>
        <p:spPr>
          <a:xfrm>
            <a:off x="942044" y="241187"/>
            <a:ext cx="1030791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0" hangingPunct="0">
              <a:defRPr/>
            </a:pPr>
            <a:r>
              <a:rPr lang="ru-RU" altLang="ru-RU" sz="2400" dirty="0">
                <a:solidFill>
                  <a:srgbClr val="562212"/>
                </a:solidFill>
                <a:latin typeface="Arial Black" panose="020B0A04020102020204" pitchFamily="34" charset="0"/>
              </a:rPr>
              <a:t>Финансирование текущей деятельности, для вновь открытых субъектов МСП</a:t>
            </a:r>
            <a:endParaRPr lang="ru-RU" altLang="ru-RU" sz="2400" u="none" dirty="0">
              <a:solidFill>
                <a:srgbClr val="562212"/>
              </a:solidFill>
              <a:latin typeface="Arial Black" panose="020B0A04020102020204" pitchFamily="34" charset="0"/>
              <a:cs typeface="+mn-cs"/>
            </a:endParaRPr>
          </a:p>
        </p:txBody>
      </p:sp>
      <p:graphicFrame>
        <p:nvGraphicFramePr>
          <p:cNvPr id="17" name="Таблица 16">
            <a:extLst>
              <a:ext uri="{FF2B5EF4-FFF2-40B4-BE49-F238E27FC236}">
                <a16:creationId xmlns="" xmlns:a16="http://schemas.microsoft.com/office/drawing/2014/main" id="{A3FB25F7-B124-44A4-9324-6207247A452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7884128"/>
              </p:ext>
            </p:extLst>
          </p:nvPr>
        </p:nvGraphicFramePr>
        <p:xfrm>
          <a:off x="175846" y="1274812"/>
          <a:ext cx="11860823" cy="464124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70414">
                  <a:extLst>
                    <a:ext uri="{9D8B030D-6E8A-4147-A177-3AD203B41FA5}">
                      <a16:colId xmlns="" xmlns:a16="http://schemas.microsoft.com/office/drawing/2014/main" val="478215040"/>
                    </a:ext>
                  </a:extLst>
                </a:gridCol>
                <a:gridCol w="10190409">
                  <a:extLst>
                    <a:ext uri="{9D8B030D-6E8A-4147-A177-3AD203B41FA5}">
                      <a16:colId xmlns="" xmlns:a16="http://schemas.microsoft.com/office/drawing/2014/main" val="3671297525"/>
                    </a:ext>
                  </a:extLst>
                </a:gridCol>
              </a:tblGrid>
              <a:tr h="145401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</a:rPr>
                        <a:t>Условия программ кредитования:</a:t>
                      </a:r>
                      <a:endParaRPr lang="ru-RU" sz="11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5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098" marR="55098" marT="0" marB="0">
                    <a:solidFill>
                      <a:srgbClr val="56221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solidFill>
                            <a:sysClr val="windowText" lastClr="000000"/>
                          </a:solidFill>
                          <a:effectLst/>
                        </a:rPr>
                        <a:t>Процентная ставка – от</a:t>
                      </a:r>
                      <a:r>
                        <a:rPr lang="ru-RU" sz="1600" baseline="0" dirty="0">
                          <a:solidFill>
                            <a:sysClr val="windowText" lastClr="000000"/>
                          </a:solidFill>
                          <a:effectLst/>
                        </a:rPr>
                        <a:t> </a:t>
                      </a:r>
                      <a:r>
                        <a:rPr lang="en-US" sz="1600" baseline="0" dirty="0">
                          <a:solidFill>
                            <a:sysClr val="windowText" lastClr="000000"/>
                          </a:solidFill>
                          <a:effectLst/>
                        </a:rPr>
                        <a:t>3</a:t>
                      </a:r>
                      <a:r>
                        <a:rPr lang="ru-RU" sz="1600" baseline="0" dirty="0">
                          <a:solidFill>
                            <a:sysClr val="windowText" lastClr="000000"/>
                          </a:solidFill>
                          <a:effectLst/>
                        </a:rPr>
                        <a:t>,</a:t>
                      </a:r>
                      <a:r>
                        <a:rPr lang="en-US" sz="1600" baseline="0" dirty="0">
                          <a:solidFill>
                            <a:sysClr val="windowText" lastClr="000000"/>
                          </a:solidFill>
                          <a:effectLst/>
                        </a:rPr>
                        <a:t>2</a:t>
                      </a:r>
                      <a:r>
                        <a:rPr lang="ru-RU" sz="1600" baseline="0" dirty="0">
                          <a:solidFill>
                            <a:sysClr val="windowText" lastClr="000000"/>
                          </a:solidFill>
                          <a:effectLst/>
                        </a:rPr>
                        <a:t>5% до 7,8% (без дополнительных комиссий и сборов); </a:t>
                      </a:r>
                      <a:r>
                        <a:rPr lang="ru-RU" sz="1600" dirty="0">
                          <a:solidFill>
                            <a:sysClr val="windowText" lastClr="000000"/>
                          </a:solidFill>
                          <a:effectLst/>
                        </a:rPr>
                        <a:t>;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solidFill>
                            <a:sysClr val="windowText" lastClr="000000"/>
                          </a:solidFill>
                          <a:effectLst/>
                        </a:rPr>
                        <a:t>Сумма: от 50 000 рублей до </a:t>
                      </a:r>
                      <a:r>
                        <a:rPr lang="en-US" sz="1600" dirty="0">
                          <a:solidFill>
                            <a:sysClr val="windowText" lastClr="000000"/>
                          </a:solidFill>
                          <a:effectLst/>
                        </a:rPr>
                        <a:t>1 0</a:t>
                      </a:r>
                      <a:r>
                        <a:rPr lang="ru-RU" sz="1600" dirty="0">
                          <a:solidFill>
                            <a:sysClr val="windowText" lastClr="000000"/>
                          </a:solidFill>
                          <a:effectLst/>
                        </a:rPr>
                        <a:t>00 000</a:t>
                      </a:r>
                      <a:r>
                        <a:rPr lang="en-US" sz="1600" dirty="0">
                          <a:solidFill>
                            <a:sysClr val="windowText" lastClr="000000"/>
                          </a:solidFill>
                          <a:effectLst/>
                        </a:rPr>
                        <a:t> </a:t>
                      </a:r>
                      <a:r>
                        <a:rPr lang="ru-RU" sz="1600" dirty="0">
                          <a:solidFill>
                            <a:sysClr val="windowText" lastClr="000000"/>
                          </a:solidFill>
                          <a:effectLst/>
                        </a:rPr>
                        <a:t>рублей;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solidFill>
                            <a:sysClr val="windowText" lastClr="000000"/>
                          </a:solidFill>
                          <a:effectLst/>
                        </a:rPr>
                        <a:t>Срок: от 6 месяцев до 24 месяцев;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solidFill>
                            <a:sysClr val="windowText" lastClr="000000"/>
                          </a:solidFill>
                          <a:effectLst/>
                        </a:rPr>
                        <a:t>Отсрочка оплаты основного долга до 6 месяцев; </a:t>
                      </a:r>
                    </a:p>
                  </a:txBody>
                  <a:tcPr marL="55098" marR="55098" marT="0" marB="0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079161683"/>
                  </a:ext>
                </a:extLst>
              </a:tr>
              <a:tr h="125188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для субъектов МСП, действующих от 3 до 6 месяцев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098" marR="55098" marT="0" marB="0">
                    <a:solidFill>
                      <a:srgbClr val="56221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от 50 000 до 300 000 рублей - при наличии обеспечения (поручительство физических лиц, юридических лиц и/или залог движимого, недвижимого имущества);</a:t>
                      </a:r>
                      <a:endParaRPr lang="ru-RU" sz="120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098" marR="55098" marT="0" marB="0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949554989"/>
                  </a:ext>
                </a:extLst>
              </a:tr>
              <a:tr h="1655162">
                <a:tc>
                  <a:txBody>
                    <a:bodyPr/>
                    <a:lstStyle/>
                    <a:p>
                      <a:r>
                        <a:rPr lang="ru-RU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ru-RU" sz="16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12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2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для субъектов МСП, действующих от 6 месяцев до одного года</a:t>
                      </a:r>
                      <a:endParaRPr lang="ru-RU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098" marR="55098" marT="0" marB="0">
                    <a:solidFill>
                      <a:srgbClr val="56221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от 50 000 до 1 000 000 рублей: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ru-RU" sz="1800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до 300 000 рублей не требуется обеспечение</a:t>
                      </a: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свыше 300 001 рублей необходимо обеспечение (поручительство физических лиц, юридических лиц и/или залог движимого, недвижимого имущества);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Wingdings" panose="05000000000000000000" pitchFamily="2" charset="2"/>
                        <a:buChar char=""/>
                      </a:pPr>
                      <a:endParaRPr lang="ru-RU" sz="100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098" marR="55098" marT="0" marB="0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846984889"/>
                  </a:ext>
                </a:extLst>
              </a:tr>
            </a:tbl>
          </a:graphicData>
        </a:graphic>
      </p:graphicFrame>
      <p:sp>
        <p:nvSpPr>
          <p:cNvPr id="2" name="Прямоугольник 1"/>
          <p:cNvSpPr/>
          <p:nvPr/>
        </p:nvSpPr>
        <p:spPr>
          <a:xfrm>
            <a:off x="571500" y="6050749"/>
            <a:ext cx="1146516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 уважением, МКК Фонд микрофинансирования Томской области адрес: г. Томск, Московский тракт, дом 12, этаж 3, тел. 8 (3822) 901-000, 8 (3822) 902-910 http://invetom.ru/</a:t>
            </a:r>
          </a:p>
        </p:txBody>
      </p:sp>
    </p:spTree>
    <p:extLst>
      <p:ext uri="{BB962C8B-B14F-4D97-AF65-F5344CB8AC3E}">
        <p14:creationId xmlns:p14="http://schemas.microsoft.com/office/powerpoint/2010/main" val="26957323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="" xmlns:a16="http://schemas.microsoft.com/office/drawing/2014/main" id="{310B03C7-A7E3-4AFF-B670-F954C0BA263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70431" y="0"/>
            <a:ext cx="5785104" cy="6858000"/>
          </a:xfrm>
          <a:prstGeom prst="rect">
            <a:avLst/>
          </a:prstGeom>
        </p:spPr>
      </p:pic>
      <p:graphicFrame>
        <p:nvGraphicFramePr>
          <p:cNvPr id="9" name="Таблица 8">
            <a:extLst>
              <a:ext uri="{FF2B5EF4-FFF2-40B4-BE49-F238E27FC236}">
                <a16:creationId xmlns="" xmlns:a16="http://schemas.microsoft.com/office/drawing/2014/main" id="{63426351-89D8-4A38-B90C-8963AD7DB62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27539"/>
              </p:ext>
            </p:extLst>
          </p:nvPr>
        </p:nvGraphicFramePr>
        <p:xfrm>
          <a:off x="0" y="0"/>
          <a:ext cx="12192000" cy="674198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44794">
                  <a:extLst>
                    <a:ext uri="{9D8B030D-6E8A-4147-A177-3AD203B41FA5}">
                      <a16:colId xmlns="" xmlns:a16="http://schemas.microsoft.com/office/drawing/2014/main" val="478215040"/>
                    </a:ext>
                  </a:extLst>
                </a:gridCol>
                <a:gridCol w="10647206">
                  <a:extLst>
                    <a:ext uri="{9D8B030D-6E8A-4147-A177-3AD203B41FA5}">
                      <a16:colId xmlns="" xmlns:a16="http://schemas.microsoft.com/office/drawing/2014/main" val="3671297525"/>
                    </a:ext>
                  </a:extLst>
                </a:gridCol>
              </a:tblGrid>
              <a:tr h="665797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098" marR="55098" marT="0" marB="0">
                    <a:solidFill>
                      <a:srgbClr val="56221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600" b="1" dirty="0">
                        <a:solidFill>
                          <a:sysClr val="windowText" lastClr="000000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600" b="1" dirty="0">
                        <a:solidFill>
                          <a:sysClr val="windowText" lastClr="000000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b="1" dirty="0">
                          <a:solidFill>
                            <a:sysClr val="windowText" lastClr="000000"/>
                          </a:solidFill>
                          <a:effectLst/>
                        </a:rPr>
                        <a:t>Финансирование текущей деятельности: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buFont typeface="Wingdings" panose="05000000000000000000" pitchFamily="2" charset="2"/>
                        <a:buChar char=""/>
                      </a:pPr>
                      <a:r>
                        <a:rPr lang="ru-RU" sz="1400" b="0" dirty="0">
                          <a:solidFill>
                            <a:sysClr val="windowText" lastClr="000000"/>
                          </a:solidFill>
                          <a:effectLst/>
                        </a:rPr>
                        <a:t>пополнение оборотных средств;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buFont typeface="Wingdings" panose="05000000000000000000" pitchFamily="2" charset="2"/>
                        <a:buChar char=""/>
                      </a:pPr>
                      <a:r>
                        <a:rPr lang="ru-RU" sz="1400" b="0" dirty="0">
                          <a:solidFill>
                            <a:sysClr val="windowText" lastClr="000000"/>
                          </a:solidFill>
                          <a:effectLst/>
                        </a:rPr>
                        <a:t>оплата арендных платежей;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buFont typeface="Wingdings" panose="05000000000000000000" pitchFamily="2" charset="2"/>
                        <a:buChar char=""/>
                      </a:pPr>
                      <a:r>
                        <a:rPr lang="ru-RU" sz="1400" b="0" dirty="0">
                          <a:solidFill>
                            <a:sysClr val="windowText" lastClr="000000"/>
                          </a:solidFill>
                          <a:effectLst/>
                        </a:rPr>
                        <a:t>выплата заработной платы;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ru-RU" sz="1400" b="0" dirty="0">
                          <a:solidFill>
                            <a:sysClr val="windowText" lastClr="000000"/>
                          </a:solidFill>
                          <a:effectLst/>
                        </a:rPr>
                        <a:t>оплата текущих налоговых платежей, сборов, страховых взносов во внебюджетные фонды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800" b="1" dirty="0">
                        <a:solidFill>
                          <a:sysClr val="windowText" lastClr="000000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b="1" dirty="0">
                          <a:solidFill>
                            <a:sysClr val="windowText" lastClr="000000"/>
                          </a:solidFill>
                          <a:effectLst/>
                        </a:rPr>
                        <a:t>Финансирование инвестиционной деятельности: 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ru-RU" sz="1400" b="0" dirty="0">
                          <a:solidFill>
                            <a:sysClr val="windowText" lastClr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вложения во внеоборотные активы;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ru-RU" sz="1400" b="0" dirty="0">
                          <a:solidFill>
                            <a:sysClr val="windowText" lastClr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строительство, капитальный ремонт или реконструкция нежилых помещений, используемых для предпринимательской деятельности;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ru-RU" sz="1400" b="0" dirty="0">
                          <a:solidFill>
                            <a:sysClr val="windowText" lastClr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приобретение нежилых помещений, оборудования;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ru-RU" sz="1400" b="0" dirty="0">
                          <a:solidFill>
                            <a:sysClr val="windowText" lastClr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иные расходы, связанные с инвестиционной деятельностью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800" b="1" dirty="0">
                        <a:solidFill>
                          <a:sysClr val="windowText" lastClr="000000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b="1" dirty="0">
                          <a:solidFill>
                            <a:sysClr val="windowText" lastClr="000000"/>
                          </a:solidFill>
                          <a:effectLst/>
                        </a:rPr>
                        <a:t>Рефинансирование целевых кредитов: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ru-RU" sz="1400" b="0" dirty="0">
                          <a:solidFill>
                            <a:sysClr val="windowText" lastClr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Рефинансирование целевых кредитов, привлеченных в российских кредитных организациях субъектами МСП, осуществляющими один или несколько видов экономической деятельности, установленных настоящими Правилами</a:t>
                      </a:r>
                      <a:endParaRPr lang="ru-RU" sz="1050" b="0" dirty="0">
                        <a:solidFill>
                          <a:sysClr val="windowText" lastClr="000000"/>
                        </a:solidFill>
                        <a:effectLst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Wingdings" panose="05000000000000000000" pitchFamily="2" charset="2"/>
                        <a:buChar char=""/>
                      </a:pPr>
                      <a:endParaRPr lang="ru-RU" sz="140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Wingdings" panose="05000000000000000000" pitchFamily="2" charset="2"/>
                        <a:buChar char=""/>
                      </a:pPr>
                      <a:endParaRPr lang="ru-RU" sz="1400" dirty="0">
                        <a:solidFill>
                          <a:sysClr val="windowText" lastClr="000000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00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098" marR="55098" marT="0" marB="0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846984889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514350" y="581025"/>
            <a:ext cx="677108" cy="512445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ru-RU" sz="3200" dirty="0">
                <a:solidFill>
                  <a:schemeClr val="bg1"/>
                </a:solidFill>
              </a:rPr>
              <a:t>ЦЕЛИ МИКРОЗАЙМА</a:t>
            </a:r>
          </a:p>
        </p:txBody>
      </p:sp>
    </p:spTree>
    <p:extLst>
      <p:ext uri="{BB962C8B-B14F-4D97-AF65-F5344CB8AC3E}">
        <p14:creationId xmlns:p14="http://schemas.microsoft.com/office/powerpoint/2010/main" val="36230594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3">
            <a:extLst>
              <a:ext uri="{FF2B5EF4-FFF2-40B4-BE49-F238E27FC236}">
                <a16:creationId xmlns="" xmlns:a16="http://schemas.microsoft.com/office/drawing/2014/main" id="{250D9586-C7C3-4A46-A708-D9F1FBB73229}"/>
              </a:ext>
            </a:extLst>
          </p:cNvPr>
          <p:cNvSpPr/>
          <p:nvPr/>
        </p:nvSpPr>
        <p:spPr>
          <a:xfrm>
            <a:off x="6409678" y="0"/>
            <a:ext cx="5782322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799" dirty="0"/>
          </a:p>
        </p:txBody>
      </p:sp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3BE0398A-5E9C-468F-9D19-3117F97F17E2}"/>
              </a:ext>
            </a:extLst>
          </p:cNvPr>
          <p:cNvSpPr txBox="1"/>
          <p:nvPr/>
        </p:nvSpPr>
        <p:spPr>
          <a:xfrm>
            <a:off x="361025" y="142044"/>
            <a:ext cx="11890159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ru-RU" sz="1200" b="1" dirty="0">
              <a:solidFill>
                <a:srgbClr val="562212"/>
              </a:solidFill>
            </a:endParaRPr>
          </a:p>
          <a:p>
            <a:r>
              <a:rPr lang="ru-RU" sz="1200" b="1" dirty="0">
                <a:solidFill>
                  <a:srgbClr val="562212"/>
                </a:solidFill>
              </a:rPr>
              <a:t>								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7345673"/>
              </p:ext>
            </p:extLst>
          </p:nvPr>
        </p:nvGraphicFramePr>
        <p:xfrm>
          <a:off x="96716" y="383035"/>
          <a:ext cx="11992707" cy="6372371"/>
        </p:xfrm>
        <a:graphic>
          <a:graphicData uri="http://schemas.openxmlformats.org/drawingml/2006/table">
            <a:tbl>
              <a:tblPr firstRow="1" firstCol="1" bandRow="1"/>
              <a:tblGrid>
                <a:gridCol w="284637">
                  <a:extLst>
                    <a:ext uri="{9D8B030D-6E8A-4147-A177-3AD203B41FA5}">
                      <a16:colId xmlns="" xmlns:a16="http://schemas.microsoft.com/office/drawing/2014/main" val="2771505011"/>
                    </a:ext>
                  </a:extLst>
                </a:gridCol>
                <a:gridCol w="11708070">
                  <a:extLst>
                    <a:ext uri="{9D8B030D-6E8A-4147-A177-3AD203B41FA5}">
                      <a16:colId xmlns="" xmlns:a16="http://schemas.microsoft.com/office/drawing/2014/main" val="3804456539"/>
                    </a:ext>
                  </a:extLst>
                </a:gridCol>
              </a:tblGrid>
              <a:tr h="21626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spc="-3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314" marR="10157" marT="191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spc="-3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Перечень документов для рассмотрения заявления Заявителя – ФЛ ПДН: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314" marR="10157" marT="19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704350072"/>
                  </a:ext>
                </a:extLst>
              </a:tr>
              <a:tr h="183774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spc="-3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314" marR="10157" marT="19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spc="-3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Заявление-Анкета 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314" marR="10157" marT="19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830252643"/>
                  </a:ext>
                </a:extLst>
              </a:tr>
              <a:tr h="183774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spc="-3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314" marR="10157" marT="19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spc="-3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Пояснительная записка о планируемом целевом использовании займа и источниках его погашения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314" marR="10157" marT="19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456785298"/>
                  </a:ext>
                </a:extLst>
              </a:tr>
              <a:tr h="243663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spc="-3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314" marR="10157" marT="19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spc="-3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Паспорт ФЛ НПД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314" marR="10157" marT="19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263325266"/>
                  </a:ext>
                </a:extLst>
              </a:tr>
              <a:tr h="265722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spc="-3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314" marR="10157" marT="19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spc="-3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Свидетельство ИНН, СНИЛС ФЛ НПД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314" marR="10157" marT="19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4023773011"/>
                  </a:ext>
                </a:extLst>
              </a:tr>
              <a:tr h="254193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spc="-3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314" marR="10157" marT="19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spc="-3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Заявление о согласии на обработку персональный данных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314" marR="10157" marT="19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137797583"/>
                  </a:ext>
                </a:extLst>
              </a:tr>
              <a:tr h="400926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spc="-3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314" marR="10157" marT="19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spc="-3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Справка о постановке на учет физического лица в качестве налогоплательщика налога на профессиональный доход -</a:t>
                      </a:r>
                      <a:r>
                        <a:rPr lang="ru-RU" sz="1400" spc="-30" baseline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spc="-3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 электронной форме в мобильном приложении «Мой налог» или ЛК «Мой налог», с ЭЦП ФНС РФ;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314" marR="10157" marT="1916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978277345"/>
                  </a:ext>
                </a:extLst>
              </a:tr>
              <a:tr h="266121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spc="-3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314" marR="10157" marT="19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spc="-3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Справка о состоянии расчетов (доходах) по налогу на профессиональный доход -</a:t>
                      </a:r>
                      <a:r>
                        <a:rPr lang="ru-RU" sz="1400" spc="-30" baseline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spc="-3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 электронной форме в мобильном приложении «Мой налог» или ЛК «Мой налог», с ЭЦП ФНС РФ; 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314" marR="10157" marT="1916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926590377"/>
                  </a:ext>
                </a:extLst>
              </a:tr>
              <a:tr h="29623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spc="-3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314" marR="10157" marT="19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spc="-3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Документы, подтверждающие иные доходы и занятость Заявителя за период не менее полных 6-ти месяцев, до даты подачи заявки на микрозайм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314" marR="10157" marT="1916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147740068"/>
                  </a:ext>
                </a:extLst>
              </a:tr>
              <a:tr h="398357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spc="-3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314" marR="10157" marT="19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spc="-3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Справка Федеральной налоговой службы о состоянии расчетов по налогам, сборам, пеням, штрафам организаций и индивидуальных предпринимателей, подтверждающая отсутствие задолженности;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314" marR="10157" marT="1916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13357784"/>
                  </a:ext>
                </a:extLst>
              </a:tr>
              <a:tr h="1092932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spc="-3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314" marR="10157" marT="19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spc="-3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Справка из обслуживающей кредитной организации (при наличии нескольких организаций – из всех), содержащая информацию: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spc="-3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о движении денежных средств по расчётным счетам за последний завершённый календарный и текущий год; 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spc="-3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о наличии (отсутствии) ссудной задолженности;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spc="-3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о наличии картотеки №2, претензий к счету.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spc="-3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При наличии задолженности по кредитам в ПАО «Сбербанк России» - справку о наличии ссудной задолженности за последние 360 дней, картотеки №2, претензий к счету, сроком действия не более 1 месяца;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314" marR="10157" marT="1916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870194727"/>
                  </a:ext>
                </a:extLst>
              </a:tr>
              <a:tr h="183774">
                <a:tc gridSpan="2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 b="1" spc="-3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spc="-3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Дополнительные документы (по требованию Фонда, определяется индивидуально для каждого Заявителя)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314" marR="10157" marT="19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020157090"/>
                  </a:ext>
                </a:extLst>
              </a:tr>
              <a:tr h="29623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spc="-3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 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314" marR="10157" marT="19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spc="-3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Договор аренды (субаренды) или свидетельство о праве собственности на используемые в бизнесе площади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314" marR="10157" marT="191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216906424"/>
                  </a:ext>
                </a:extLst>
              </a:tr>
              <a:tr h="29623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spc="-3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314" marR="10157" marT="19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spc="-3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Фотографии с места ведения деятельности (не менее 3-х на адрес электронной почты Фонда </a:t>
                      </a:r>
                      <a:r>
                        <a:rPr lang="en-US" sz="1400" u="sng" spc="-30" dirty="0">
                          <a:solidFill>
                            <a:srgbClr val="0563C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3"/>
                        </a:rPr>
                        <a:t>fond</a:t>
                      </a:r>
                      <a:r>
                        <a:rPr lang="ru-RU" sz="1400" u="sng" spc="-30" dirty="0">
                          <a:solidFill>
                            <a:srgbClr val="0563C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3"/>
                        </a:rPr>
                        <a:t>@</a:t>
                      </a:r>
                      <a:r>
                        <a:rPr lang="en-US" sz="1400" u="sng" spc="-30" dirty="0" err="1">
                          <a:solidFill>
                            <a:srgbClr val="0563C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3"/>
                        </a:rPr>
                        <a:t>invetom</a:t>
                      </a:r>
                      <a:r>
                        <a:rPr lang="ru-RU" sz="1400" u="sng" spc="-30" dirty="0">
                          <a:solidFill>
                            <a:srgbClr val="0563C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3"/>
                        </a:rPr>
                        <a:t>.</a:t>
                      </a:r>
                      <a:r>
                        <a:rPr lang="en-US" sz="1400" u="sng" spc="-30" dirty="0" err="1">
                          <a:solidFill>
                            <a:srgbClr val="0563C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3"/>
                        </a:rPr>
                        <a:t>ru</a:t>
                      </a:r>
                      <a:r>
                        <a:rPr lang="ru-RU" sz="1400" spc="-3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с фиксацией даты на фото)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314" marR="10157" marT="191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861159625"/>
                  </a:ext>
                </a:extLst>
              </a:tr>
              <a:tr h="429804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spc="-3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314" marR="10157" marT="19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spc="-3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Реквизиты, для перечисления суммы займа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314" marR="10157" marT="191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504413550"/>
                  </a:ext>
                </a:extLst>
              </a:tr>
              <a:tr h="29623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spc="-3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314" marR="10157" marT="19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spc="-3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Пакет документов на обеспечение по займу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314" marR="10157" marT="191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7039953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461185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3">
            <a:extLst>
              <a:ext uri="{FF2B5EF4-FFF2-40B4-BE49-F238E27FC236}">
                <a16:creationId xmlns="" xmlns:a16="http://schemas.microsoft.com/office/drawing/2014/main" id="{250D9586-C7C3-4A46-A708-D9F1FBB73229}"/>
              </a:ext>
            </a:extLst>
          </p:cNvPr>
          <p:cNvSpPr/>
          <p:nvPr/>
        </p:nvSpPr>
        <p:spPr>
          <a:xfrm>
            <a:off x="6409678" y="0"/>
            <a:ext cx="5782322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799" dirty="0"/>
          </a:p>
        </p:txBody>
      </p:sp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3BE0398A-5E9C-468F-9D19-3117F97F17E2}"/>
              </a:ext>
            </a:extLst>
          </p:cNvPr>
          <p:cNvSpPr txBox="1"/>
          <p:nvPr/>
        </p:nvSpPr>
        <p:spPr>
          <a:xfrm>
            <a:off x="361025" y="142044"/>
            <a:ext cx="11890159" cy="68941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dirty="0"/>
              <a:t>		                                                  </a:t>
            </a:r>
          </a:p>
          <a:p>
            <a:pPr algn="ctr"/>
            <a:r>
              <a:rPr lang="ru-RU" sz="2400" dirty="0"/>
              <a:t> </a:t>
            </a:r>
            <a:r>
              <a:rPr lang="en-US" sz="2400" dirty="0"/>
              <a:t>                                             </a:t>
            </a:r>
            <a:r>
              <a:rPr lang="ru-RU" sz="2400" dirty="0">
                <a:solidFill>
                  <a:srgbClr val="562212"/>
                </a:solidFill>
                <a:latin typeface="Arial Black" panose="020B0A04020102020204" pitchFamily="34" charset="0"/>
              </a:rPr>
              <a:t>Шаги получения займа:</a:t>
            </a:r>
            <a:r>
              <a:rPr lang="ru-RU" dirty="0">
                <a:solidFill>
                  <a:srgbClr val="562212"/>
                </a:solidFill>
                <a:latin typeface="Arial Black" panose="020B0A04020102020204" pitchFamily="34" charset="0"/>
              </a:rPr>
              <a:t>	</a:t>
            </a:r>
            <a:r>
              <a:rPr lang="ru-RU" sz="1200" dirty="0"/>
              <a:t>						</a:t>
            </a:r>
            <a:endParaRPr lang="en-US" sz="1400" b="1" dirty="0">
              <a:solidFill>
                <a:srgbClr val="562212"/>
              </a:solidFill>
            </a:endParaRPr>
          </a:p>
          <a:p>
            <a:r>
              <a:rPr lang="ru-RU" sz="1400" b="1" dirty="0">
                <a:solidFill>
                  <a:srgbClr val="562212"/>
                </a:solidFill>
              </a:rPr>
              <a:t>ШАГ ПЕРВЫЙ – ПОДАТЬ ЗАЯВКУ:</a:t>
            </a:r>
          </a:p>
          <a:p>
            <a:r>
              <a:rPr lang="ru-RU" sz="1200" b="1" dirty="0">
                <a:solidFill>
                  <a:srgbClr val="562212"/>
                </a:solidFill>
              </a:rPr>
              <a:t>									</a:t>
            </a:r>
          </a:p>
          <a:p>
            <a:r>
              <a:rPr lang="ru-RU" sz="1200" b="1" dirty="0">
                <a:solidFill>
                  <a:srgbClr val="562212"/>
                </a:solidFill>
              </a:rPr>
              <a:t>1. Получите консультацию по телефонам</a:t>
            </a:r>
            <a:r>
              <a:rPr lang="ru-RU" sz="1600" b="1" dirty="0">
                <a:solidFill>
                  <a:srgbClr val="562212"/>
                </a:solidFill>
              </a:rPr>
              <a:t>: 902-910 или 901-000</a:t>
            </a:r>
            <a:r>
              <a:rPr lang="ru-RU" sz="1200" b="1" dirty="0">
                <a:solidFill>
                  <a:srgbClr val="562212"/>
                </a:solidFill>
              </a:rPr>
              <a:t>, лично по адресу </a:t>
            </a:r>
            <a:r>
              <a:rPr lang="ru-RU" sz="1400" b="1" dirty="0">
                <a:solidFill>
                  <a:srgbClr val="562212"/>
                </a:solidFill>
              </a:rPr>
              <a:t>г. Томск ул. Московский тракт, 12 </a:t>
            </a:r>
            <a:r>
              <a:rPr lang="ru-RU" sz="1200" b="1" dirty="0">
                <a:solidFill>
                  <a:srgbClr val="562212"/>
                </a:solidFill>
              </a:rPr>
              <a:t> или напишите НАМ: </a:t>
            </a:r>
            <a:r>
              <a:rPr lang="en-US" sz="1200" b="0" i="0" u="none" strike="noStrike" dirty="0">
                <a:solidFill>
                  <a:srgbClr val="000000"/>
                </a:solidFill>
                <a:effectLst/>
                <a:latin typeface="YS Text"/>
                <a:hlinkClick r:id="rId3"/>
              </a:rPr>
              <a:t>fond@invetom.ru</a:t>
            </a:r>
            <a:r>
              <a:rPr lang="ru-RU" sz="1200" b="1" dirty="0">
                <a:solidFill>
                  <a:srgbClr val="562212"/>
                </a:solidFill>
              </a:rPr>
              <a:t>	</a:t>
            </a:r>
          </a:p>
          <a:p>
            <a:endParaRPr lang="en-US" sz="1200" b="1" dirty="0">
              <a:solidFill>
                <a:srgbClr val="562212"/>
              </a:solidFill>
            </a:endParaRPr>
          </a:p>
          <a:p>
            <a:r>
              <a:rPr lang="ru-RU" sz="1200" b="1" dirty="0">
                <a:solidFill>
                  <a:srgbClr val="562212"/>
                </a:solidFill>
              </a:rPr>
              <a:t>2. Предоставьте полный пакет документов </a:t>
            </a:r>
            <a:r>
              <a:rPr lang="en-US" sz="1200" dirty="0">
                <a:hlinkClick r:id="rId4"/>
              </a:rPr>
              <a:t>http://invetom.ru/programms/paket-dokumentov/</a:t>
            </a:r>
            <a:r>
              <a:rPr lang="ru-RU" sz="1200" b="1" dirty="0">
                <a:solidFill>
                  <a:srgbClr val="562212"/>
                </a:solidFill>
              </a:rPr>
              <a:t> </a:t>
            </a:r>
            <a:r>
              <a:rPr lang="en-US" sz="1200" b="1" dirty="0">
                <a:solidFill>
                  <a:srgbClr val="562212"/>
                </a:solidFill>
              </a:rPr>
              <a:t> </a:t>
            </a:r>
            <a:r>
              <a:rPr lang="ru-RU" sz="1200" b="1" dirty="0">
                <a:solidFill>
                  <a:srgbClr val="562212"/>
                </a:solidFill>
              </a:rPr>
              <a:t>в офис ул. Московский тракт, 12</a:t>
            </a:r>
          </a:p>
          <a:p>
            <a:endParaRPr lang="en-US" sz="1200" b="1" dirty="0">
              <a:solidFill>
                <a:srgbClr val="562212"/>
              </a:solidFill>
            </a:endParaRPr>
          </a:p>
          <a:p>
            <a:r>
              <a:rPr lang="ru-RU" sz="1200" b="1" dirty="0">
                <a:solidFill>
                  <a:srgbClr val="562212"/>
                </a:solidFill>
              </a:rPr>
              <a:t>3. Срок рассмотрения ПОЛНОГО пакета документов  - 1 день!</a:t>
            </a:r>
            <a:endParaRPr lang="en-US" sz="1200" b="1" dirty="0">
              <a:solidFill>
                <a:srgbClr val="562212"/>
              </a:solidFill>
            </a:endParaRPr>
          </a:p>
          <a:p>
            <a:r>
              <a:rPr lang="ru-RU" sz="1200" b="1" dirty="0">
                <a:solidFill>
                  <a:srgbClr val="562212"/>
                </a:solidFill>
              </a:rPr>
              <a:t>										</a:t>
            </a:r>
          </a:p>
          <a:p>
            <a:endParaRPr lang="en-US" sz="1400" b="1" dirty="0">
              <a:solidFill>
                <a:srgbClr val="562212"/>
              </a:solidFill>
            </a:endParaRPr>
          </a:p>
          <a:p>
            <a:r>
              <a:rPr lang="ru-RU" sz="1400" b="1" dirty="0">
                <a:solidFill>
                  <a:srgbClr val="562212"/>
                </a:solidFill>
              </a:rPr>
              <a:t>ШАГ ВТОРОЙ – УЗНАТЬ РЕШЕНИЕ:</a:t>
            </a:r>
          </a:p>
          <a:p>
            <a:r>
              <a:rPr lang="ru-RU" sz="1200" b="1" dirty="0">
                <a:solidFill>
                  <a:srgbClr val="562212"/>
                </a:solidFill>
              </a:rPr>
              <a:t>									</a:t>
            </a:r>
          </a:p>
          <a:p>
            <a:r>
              <a:rPr lang="ru-RU" sz="1200" b="1" dirty="0">
                <a:solidFill>
                  <a:srgbClr val="562212"/>
                </a:solidFill>
              </a:rPr>
              <a:t>1. Наш менеджер свяжется с Вами и сообщит решение.									</a:t>
            </a:r>
          </a:p>
          <a:p>
            <a:r>
              <a:rPr lang="ru-RU" sz="1200" b="1" dirty="0">
                <a:solidFill>
                  <a:srgbClr val="562212"/>
                </a:solidFill>
              </a:rPr>
              <a:t>2. В случае, положительного решения сообщите нам, когда Вам удобно получить Заём.							</a:t>
            </a:r>
          </a:p>
          <a:p>
            <a:r>
              <a:rPr lang="ru-RU" sz="1200" b="1" dirty="0">
                <a:solidFill>
                  <a:srgbClr val="562212"/>
                </a:solidFill>
              </a:rPr>
              <a:t>3. Выберете дату погашения и сообщите нам реквизиты, для зачисления денежных средств.																	</a:t>
            </a:r>
          </a:p>
          <a:p>
            <a:endParaRPr lang="en-US" sz="1400" b="1" dirty="0">
              <a:solidFill>
                <a:srgbClr val="562212"/>
              </a:solidFill>
            </a:endParaRPr>
          </a:p>
          <a:p>
            <a:r>
              <a:rPr lang="ru-RU" sz="1400" b="1" dirty="0">
                <a:solidFill>
                  <a:srgbClr val="562212"/>
                </a:solidFill>
              </a:rPr>
              <a:t>ШАГ ТРЕТИЙ – ПОЛУЧЕНИЕ ДЕНЕЖНЫХ СРЕДСТВ И ЦЕЛЕВОЕ ИСПОЛЬЗОВАНИЕ:</a:t>
            </a:r>
            <a:r>
              <a:rPr lang="ru-RU" sz="1200" b="1" dirty="0">
                <a:solidFill>
                  <a:srgbClr val="562212"/>
                </a:solidFill>
              </a:rPr>
              <a:t>									</a:t>
            </a:r>
          </a:p>
          <a:p>
            <a:r>
              <a:rPr lang="ru-RU" sz="1200" b="1" dirty="0">
                <a:solidFill>
                  <a:srgbClr val="562212"/>
                </a:solidFill>
              </a:rPr>
              <a:t>1. Подпишите Договор займа и получите пакет документов.									</a:t>
            </a:r>
          </a:p>
          <a:p>
            <a:r>
              <a:rPr lang="ru-RU" sz="1200" b="1" dirty="0">
                <a:solidFill>
                  <a:srgbClr val="562212"/>
                </a:solidFill>
              </a:rPr>
              <a:t>2. С момента подписания Договора, в течение 3-х рабочих дней, мы зачислим денежные средства на указанные Вами реквизиты.				</a:t>
            </a:r>
          </a:p>
          <a:p>
            <a:r>
              <a:rPr lang="ru-RU" sz="1200" b="1" dirty="0">
                <a:solidFill>
                  <a:srgbClr val="562212"/>
                </a:solidFill>
              </a:rPr>
              <a:t>3. ВАЖНО! В течение 60 дней предоставьте отчет о целевом использовании денежных средств (перечень документов будет указан в договоре Займа).	</a:t>
            </a:r>
          </a:p>
          <a:p>
            <a:endParaRPr lang="ru-RU" sz="1200" b="1" dirty="0">
              <a:solidFill>
                <a:srgbClr val="562212"/>
              </a:solidFill>
            </a:endParaRPr>
          </a:p>
          <a:p>
            <a:r>
              <a:rPr lang="ru-RU" sz="2000" b="1" dirty="0">
                <a:solidFill>
                  <a:srgbClr val="562212"/>
                </a:solidFill>
              </a:rPr>
              <a:t>                                                                           </a:t>
            </a:r>
            <a:r>
              <a:rPr lang="en-US" sz="2000" b="1" dirty="0">
                <a:solidFill>
                  <a:srgbClr val="562212"/>
                </a:solidFill>
                <a:highlight>
                  <a:srgbClr val="FF0000"/>
                </a:highlight>
              </a:rPr>
              <a:t>http://invetom.ru/</a:t>
            </a:r>
            <a:endParaRPr lang="ru-RU" sz="2000" b="1" dirty="0">
              <a:solidFill>
                <a:srgbClr val="562212"/>
              </a:solidFill>
              <a:highlight>
                <a:srgbClr val="FF0000"/>
              </a:highlight>
            </a:endParaRPr>
          </a:p>
          <a:p>
            <a:pPr algn="ctr"/>
            <a:r>
              <a:rPr lang="ru-RU" dirty="0">
                <a:solidFill>
                  <a:srgbClr val="562212"/>
                </a:solidFill>
                <a:latin typeface="Arial Black" panose="020B0A04020102020204" pitchFamily="34" charset="0"/>
              </a:rPr>
              <a:t>Будем рады видеть Вас в Фонде Микрофинансирования Томской области!</a:t>
            </a:r>
          </a:p>
          <a:p>
            <a:endParaRPr lang="ru-RU" sz="1200" b="1" dirty="0">
              <a:solidFill>
                <a:srgbClr val="562212"/>
              </a:solidFill>
            </a:endParaRPr>
          </a:p>
          <a:p>
            <a:r>
              <a:rPr lang="ru-RU" sz="1200" b="1" dirty="0">
                <a:solidFill>
                  <a:srgbClr val="562212"/>
                </a:solidFill>
              </a:rPr>
              <a:t>								</a:t>
            </a:r>
          </a:p>
        </p:txBody>
      </p:sp>
    </p:spTree>
    <p:extLst>
      <p:ext uri="{BB962C8B-B14F-4D97-AF65-F5344CB8AC3E}">
        <p14:creationId xmlns:p14="http://schemas.microsoft.com/office/powerpoint/2010/main" val="251767945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769</TotalTime>
  <Words>675</Words>
  <Application>Microsoft Office PowerPoint</Application>
  <PresentationFormat>Произвольный</PresentationFormat>
  <Paragraphs>126</Paragraphs>
  <Slides>5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Ставка: от 1 % до 4,675 % годовых с возможностью отсрочки уплаты основного долга на 6 месяцев. Максимальная сумма – 5 млн. рублей. на сумму до 300 тыс.руб. – без залога и поручительства;  на сумму до 1 млн.руб. – под поручительство физических лиц или залог; на сумму свыше 1 млн.руб. – залог движимого или недвижимого имущества. Цель: финансирование текущей деятельности (в т.ч. аренда, з/п, налоги), инвестиционной деятельности, рефинансирование.</dc:title>
  <dc:creator>Организация Кредитная</dc:creator>
  <cp:lastModifiedBy>Хисамова Ирина Вагисовна</cp:lastModifiedBy>
  <cp:revision>42</cp:revision>
  <dcterms:created xsi:type="dcterms:W3CDTF">2020-08-28T02:19:09Z</dcterms:created>
  <dcterms:modified xsi:type="dcterms:W3CDTF">2021-08-24T06:31:16Z</dcterms:modified>
</cp:coreProperties>
</file>